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6" r:id="rId4"/>
    <p:sldId id="267" r:id="rId5"/>
    <p:sldId id="268" r:id="rId6"/>
    <p:sldId id="265" r:id="rId7"/>
    <p:sldId id="262" r:id="rId8"/>
    <p:sldId id="270" r:id="rId9"/>
    <p:sldId id="263" r:id="rId10"/>
    <p:sldId id="272" r:id="rId11"/>
    <p:sldId id="273" r:id="rId12"/>
    <p:sldId id="274" r:id="rId13"/>
    <p:sldId id="284" r:id="rId14"/>
    <p:sldId id="285" r:id="rId15"/>
    <p:sldId id="286" r:id="rId16"/>
    <p:sldId id="275" r:id="rId17"/>
    <p:sldId id="276" r:id="rId18"/>
    <p:sldId id="277" r:id="rId19"/>
    <p:sldId id="278" r:id="rId20"/>
    <p:sldId id="281" r:id="rId21"/>
    <p:sldId id="282" r:id="rId22"/>
    <p:sldId id="283" r:id="rId23"/>
    <p:sldId id="287" r:id="rId24"/>
    <p:sldId id="294" r:id="rId25"/>
    <p:sldId id="297" r:id="rId26"/>
    <p:sldId id="298" r:id="rId27"/>
    <p:sldId id="302" r:id="rId28"/>
  </p:sldIdLst>
  <p:sldSz cx="18288000" cy="10287000"/>
  <p:notesSz cx="6858000" cy="9144000"/>
  <p:embeddedFontLst>
    <p:embeddedFont>
      <p:font typeface="Arimo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lacial Indifference" panose="020B0604020202020204" charset="0"/>
      <p:regular r:id="rId35"/>
    </p:embeddedFont>
    <p:embeddedFont>
      <p:font typeface="League Spartan" panose="020B0604020202020204" charset="0"/>
      <p:regular r:id="rId36"/>
    </p:embeddedFont>
    <p:embeddedFont>
      <p:font typeface="Montserrat Medium" panose="00000600000000000000" pitchFamily="2" charset="0"/>
      <p:regular r:id="rId37"/>
      <p:italic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ns Bold" panose="020B0806030504020204" charset="0"/>
      <p:regular r:id="rId43"/>
    </p:embeddedFont>
    <p:embeddedFont>
      <p:font typeface="Open Sans Light" panose="020B0306030504020204" pitchFamily="34" charset="0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Ventilación es transversal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Nuestra casa matriz en PV</a:t>
            </a:r>
          </a:p>
          <a:p>
            <a:r>
              <a:rPr lang="en-US"/>
              <a:t>- Sucursales en diferentes regiones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Considerar estandar PDA  para la construcción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Ventilación controlada</a:t>
            </a:r>
          </a:p>
          <a:p>
            <a:r>
              <a:rPr lang="en-US"/>
              <a:t>- Extractores con sensor de humedad</a:t>
            </a:r>
          </a:p>
          <a:p>
            <a:r>
              <a:rPr lang="en-US"/>
              <a:t>- Funcionamiento en base a la vivienda y no a la persona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Agregar fitro filmmer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- Reconocer que los participantes trabajan hace tiempo con Jonas.</a:t>
            </a:r>
          </a:p>
          <a:p>
            <a:r>
              <a:rPr lang="en-US"/>
              <a:t>- Agradecer la confianza depositada en Jonas tanto en producto como en servicios.</a:t>
            </a:r>
          </a:p>
          <a:p>
            <a:r>
              <a:rPr lang="en-US"/>
              <a:t>- Desarrollo de proyectos y servicios</a:t>
            </a:r>
          </a:p>
          <a:p>
            <a:r>
              <a:rPr lang="en-US"/>
              <a:t>- Colaboración desde el ante proyecto en coordinación con otras especialidas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svg"/><Relationship Id="rId52" Type="http://schemas.openxmlformats.org/officeDocument/2006/relationships/image" Target="../media/image5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png"/><Relationship Id="rId3" Type="http://schemas.openxmlformats.org/officeDocument/2006/relationships/image" Target="../media/image1.png"/><Relationship Id="rId21" Type="http://schemas.openxmlformats.org/officeDocument/2006/relationships/image" Target="../media/image41.png"/><Relationship Id="rId34" Type="http://schemas.openxmlformats.org/officeDocument/2006/relationships/image" Target="../media/image54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sv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52.svg"/><Relationship Id="rId5" Type="http://schemas.openxmlformats.org/officeDocument/2006/relationships/image" Target="../media/image3.svg"/><Relationship Id="rId15" Type="http://schemas.openxmlformats.org/officeDocument/2006/relationships/image" Target="../media/image35.png"/><Relationship Id="rId23" Type="http://schemas.openxmlformats.org/officeDocument/2006/relationships/image" Target="../media/image43.svg"/><Relationship Id="rId28" Type="http://schemas.openxmlformats.org/officeDocument/2006/relationships/image" Target="../media/image48.png"/><Relationship Id="rId36" Type="http://schemas.openxmlformats.org/officeDocument/2006/relationships/image" Target="../media/image156.pn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image" Target="../media/image50.png"/><Relationship Id="rId35" Type="http://schemas.openxmlformats.org/officeDocument/2006/relationships/image" Target="../media/image155.png"/><Relationship Id="rId8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18" Type="http://schemas.openxmlformats.org/officeDocument/2006/relationships/image" Target="../media/image162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158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57.png"/><Relationship Id="rId5" Type="http://schemas.openxmlformats.org/officeDocument/2006/relationships/image" Target="../media/image2.png"/><Relationship Id="rId15" Type="http://schemas.openxmlformats.org/officeDocument/2006/relationships/image" Target="../media/image160.png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1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65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1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63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1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68.jpeg"/><Relationship Id="rId5" Type="http://schemas.openxmlformats.org/officeDocument/2006/relationships/image" Target="../media/image3.svg"/><Relationship Id="rId10" Type="http://schemas.openxmlformats.org/officeDocument/2006/relationships/image" Target="../media/image167.jpe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64.png"/><Relationship Id="rId3" Type="http://schemas.openxmlformats.org/officeDocument/2006/relationships/image" Target="../media/image170.jpeg"/><Relationship Id="rId7" Type="http://schemas.openxmlformats.org/officeDocument/2006/relationships/image" Target="../media/image2.png"/><Relationship Id="rId12" Type="http://schemas.openxmlformats.org/officeDocument/2006/relationships/image" Target="../media/image6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171.jpeg"/><Relationship Id="rId9" Type="http://schemas.openxmlformats.org/officeDocument/2006/relationships/image" Target="../media/image57.png"/><Relationship Id="rId14" Type="http://schemas.openxmlformats.org/officeDocument/2006/relationships/image" Target="../media/image1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svg"/><Relationship Id="rId52" Type="http://schemas.openxmlformats.org/officeDocument/2006/relationships/image" Target="../media/image5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75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hyperlink" Target="https://www.caloryfrio.com/aire-acondicionado/ventilacion/sistemas-de-ventilacion-en-viviendas-principales-problemas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hyperlink" Target="https://www.jagaventilacion.com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.svg"/><Relationship Id="rId10" Type="http://schemas.openxmlformats.org/officeDocument/2006/relationships/image" Target="../media/image177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svg"/><Relationship Id="rId7" Type="http://schemas.openxmlformats.org/officeDocument/2006/relationships/image" Target="../media/image182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64.png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3.sv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84.png"/><Relationship Id="rId5" Type="http://schemas.openxmlformats.org/officeDocument/2006/relationships/image" Target="../media/image3.svg"/><Relationship Id="rId10" Type="http://schemas.openxmlformats.org/officeDocument/2006/relationships/image" Target="../media/image183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18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86.png"/><Relationship Id="rId5" Type="http://schemas.openxmlformats.org/officeDocument/2006/relationships/image" Target="../media/image3.svg"/><Relationship Id="rId10" Type="http://schemas.openxmlformats.org/officeDocument/2006/relationships/image" Target="../media/image185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19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89.png"/><Relationship Id="rId5" Type="http://schemas.openxmlformats.org/officeDocument/2006/relationships/image" Target="../media/image3.svg"/><Relationship Id="rId10" Type="http://schemas.openxmlformats.org/officeDocument/2006/relationships/image" Target="../media/image188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78.png"/><Relationship Id="rId7" Type="http://schemas.openxmlformats.org/officeDocument/2006/relationships/image" Target="../media/image194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svg"/><Relationship Id="rId5" Type="http://schemas.openxmlformats.org/officeDocument/2006/relationships/image" Target="../media/image192.png"/><Relationship Id="rId4" Type="http://schemas.openxmlformats.org/officeDocument/2006/relationships/image" Target="../media/image179.svg"/><Relationship Id="rId9" Type="http://schemas.openxmlformats.org/officeDocument/2006/relationships/image" Target="../media/image1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0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19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98.png"/><Relationship Id="rId5" Type="http://schemas.openxmlformats.org/officeDocument/2006/relationships/image" Target="../media/image3.svg"/><Relationship Id="rId10" Type="http://schemas.openxmlformats.org/officeDocument/2006/relationships/image" Target="../media/image197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201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sv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4" Type="http://schemas.openxmlformats.org/officeDocument/2006/relationships/image" Target="../media/image43.svg"/><Relationship Id="rId52" Type="http://schemas.openxmlformats.org/officeDocument/2006/relationships/image" Target="../media/image51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sv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04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20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02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2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7.png"/><Relationship Id="rId3" Type="http://schemas.openxmlformats.org/officeDocument/2006/relationships/image" Target="../media/image56.svg"/><Relationship Id="rId7" Type="http://schemas.openxmlformats.org/officeDocument/2006/relationships/image" Target="../media/image58.png"/><Relationship Id="rId12" Type="http://schemas.openxmlformats.org/officeDocument/2006/relationships/image" Target="../media/image6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5.png"/><Relationship Id="rId5" Type="http://schemas.openxmlformats.org/officeDocument/2006/relationships/image" Target="../media/image3.svg"/><Relationship Id="rId10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26" Type="http://schemas.openxmlformats.org/officeDocument/2006/relationships/image" Target="../media/image83.svg"/><Relationship Id="rId3" Type="http://schemas.openxmlformats.org/officeDocument/2006/relationships/image" Target="../media/image55.png"/><Relationship Id="rId21" Type="http://schemas.openxmlformats.org/officeDocument/2006/relationships/image" Target="../media/image78.png"/><Relationship Id="rId7" Type="http://schemas.openxmlformats.org/officeDocument/2006/relationships/image" Target="../media/image57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svg"/><Relationship Id="rId20" Type="http://schemas.openxmlformats.org/officeDocument/2006/relationships/image" Target="../media/image77.sv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8.png"/><Relationship Id="rId24" Type="http://schemas.openxmlformats.org/officeDocument/2006/relationships/image" Target="../media/image81.svg"/><Relationship Id="rId5" Type="http://schemas.openxmlformats.org/officeDocument/2006/relationships/image" Target="../media/image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svg"/><Relationship Id="rId10" Type="http://schemas.openxmlformats.org/officeDocument/2006/relationships/image" Target="../media/image60.png"/><Relationship Id="rId19" Type="http://schemas.openxmlformats.org/officeDocument/2006/relationships/image" Target="../media/image76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71.svg"/><Relationship Id="rId22" Type="http://schemas.openxmlformats.org/officeDocument/2006/relationships/image" Target="../media/image79.svg"/><Relationship Id="rId27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6.svg"/><Relationship Id="rId18" Type="http://schemas.openxmlformats.org/officeDocument/2006/relationships/image" Target="../media/image101.png"/><Relationship Id="rId26" Type="http://schemas.openxmlformats.org/officeDocument/2006/relationships/image" Target="../media/image109.png"/><Relationship Id="rId39" Type="http://schemas.openxmlformats.org/officeDocument/2006/relationships/image" Target="../media/image122.png"/><Relationship Id="rId21" Type="http://schemas.openxmlformats.org/officeDocument/2006/relationships/image" Target="../media/image104.png"/><Relationship Id="rId34" Type="http://schemas.openxmlformats.org/officeDocument/2006/relationships/image" Target="../media/image117.svg"/><Relationship Id="rId42" Type="http://schemas.openxmlformats.org/officeDocument/2006/relationships/image" Target="../media/image125.png"/><Relationship Id="rId47" Type="http://schemas.openxmlformats.org/officeDocument/2006/relationships/image" Target="../media/image130.svg"/><Relationship Id="rId50" Type="http://schemas.openxmlformats.org/officeDocument/2006/relationships/image" Target="../media/image133.png"/><Relationship Id="rId55" Type="http://schemas.openxmlformats.org/officeDocument/2006/relationships/image" Target="../media/image138.svg"/><Relationship Id="rId63" Type="http://schemas.openxmlformats.org/officeDocument/2006/relationships/image" Target="../media/image59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9.png"/><Relationship Id="rId29" Type="http://schemas.openxmlformats.org/officeDocument/2006/relationships/image" Target="../media/image112.png"/><Relationship Id="rId11" Type="http://schemas.openxmlformats.org/officeDocument/2006/relationships/image" Target="../media/image94.png"/><Relationship Id="rId24" Type="http://schemas.openxmlformats.org/officeDocument/2006/relationships/image" Target="../media/image107.svg"/><Relationship Id="rId32" Type="http://schemas.openxmlformats.org/officeDocument/2006/relationships/image" Target="../media/image115.png"/><Relationship Id="rId37" Type="http://schemas.openxmlformats.org/officeDocument/2006/relationships/image" Target="../media/image120.svg"/><Relationship Id="rId40" Type="http://schemas.openxmlformats.org/officeDocument/2006/relationships/image" Target="../media/image123.png"/><Relationship Id="rId45" Type="http://schemas.openxmlformats.org/officeDocument/2006/relationships/image" Target="../media/image128.svg"/><Relationship Id="rId53" Type="http://schemas.openxmlformats.org/officeDocument/2006/relationships/image" Target="../media/image136.svg"/><Relationship Id="rId58" Type="http://schemas.openxmlformats.org/officeDocument/2006/relationships/image" Target="../media/image64.png"/><Relationship Id="rId5" Type="http://schemas.openxmlformats.org/officeDocument/2006/relationships/image" Target="../media/image88.png"/><Relationship Id="rId61" Type="http://schemas.openxmlformats.org/officeDocument/2006/relationships/image" Target="../media/image57.png"/><Relationship Id="rId19" Type="http://schemas.openxmlformats.org/officeDocument/2006/relationships/image" Target="../media/image102.png"/><Relationship Id="rId14" Type="http://schemas.openxmlformats.org/officeDocument/2006/relationships/image" Target="../media/image97.png"/><Relationship Id="rId22" Type="http://schemas.openxmlformats.org/officeDocument/2006/relationships/image" Target="../media/image105.png"/><Relationship Id="rId27" Type="http://schemas.openxmlformats.org/officeDocument/2006/relationships/image" Target="../media/image110.png"/><Relationship Id="rId30" Type="http://schemas.openxmlformats.org/officeDocument/2006/relationships/image" Target="../media/image113.svg"/><Relationship Id="rId35" Type="http://schemas.openxmlformats.org/officeDocument/2006/relationships/image" Target="../media/image118.png"/><Relationship Id="rId43" Type="http://schemas.openxmlformats.org/officeDocument/2006/relationships/image" Target="../media/image126.svg"/><Relationship Id="rId48" Type="http://schemas.openxmlformats.org/officeDocument/2006/relationships/image" Target="../media/image131.png"/><Relationship Id="rId56" Type="http://schemas.openxmlformats.org/officeDocument/2006/relationships/image" Target="../media/image139.png"/><Relationship Id="rId64" Type="http://schemas.openxmlformats.org/officeDocument/2006/relationships/image" Target="../media/image60.png"/><Relationship Id="rId8" Type="http://schemas.openxmlformats.org/officeDocument/2006/relationships/image" Target="../media/image91.png"/><Relationship Id="rId51" Type="http://schemas.openxmlformats.org/officeDocument/2006/relationships/image" Target="../media/image134.svg"/><Relationship Id="rId3" Type="http://schemas.openxmlformats.org/officeDocument/2006/relationships/image" Target="../media/image86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46" Type="http://schemas.openxmlformats.org/officeDocument/2006/relationships/image" Target="../media/image129.png"/><Relationship Id="rId59" Type="http://schemas.openxmlformats.org/officeDocument/2006/relationships/image" Target="../media/image2.png"/><Relationship Id="rId20" Type="http://schemas.openxmlformats.org/officeDocument/2006/relationships/image" Target="../media/image103.svg"/><Relationship Id="rId41" Type="http://schemas.openxmlformats.org/officeDocument/2006/relationships/image" Target="../media/image124.svg"/><Relationship Id="rId54" Type="http://schemas.openxmlformats.org/officeDocument/2006/relationships/image" Target="../media/image137.png"/><Relationship Id="rId6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5" Type="http://schemas.openxmlformats.org/officeDocument/2006/relationships/image" Target="../media/image98.svg"/><Relationship Id="rId23" Type="http://schemas.openxmlformats.org/officeDocument/2006/relationships/image" Target="../media/image106.pn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49" Type="http://schemas.openxmlformats.org/officeDocument/2006/relationships/image" Target="../media/image132.svg"/><Relationship Id="rId57" Type="http://schemas.openxmlformats.org/officeDocument/2006/relationships/image" Target="../media/image140.svg"/><Relationship Id="rId10" Type="http://schemas.openxmlformats.org/officeDocument/2006/relationships/image" Target="../media/image93.png"/><Relationship Id="rId31" Type="http://schemas.openxmlformats.org/officeDocument/2006/relationships/image" Target="../media/image114.png"/><Relationship Id="rId44" Type="http://schemas.openxmlformats.org/officeDocument/2006/relationships/image" Target="../media/image127.png"/><Relationship Id="rId52" Type="http://schemas.openxmlformats.org/officeDocument/2006/relationships/image" Target="../media/image135.png"/><Relationship Id="rId60" Type="http://schemas.openxmlformats.org/officeDocument/2006/relationships/image" Target="../media/image3.svg"/><Relationship Id="rId4" Type="http://schemas.openxmlformats.org/officeDocument/2006/relationships/image" Target="../media/image87.svg"/><Relationship Id="rId9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1.png"/><Relationship Id="rId39" Type="http://schemas.openxmlformats.org/officeDocument/2006/relationships/image" Target="../media/image38.svg"/><Relationship Id="rId21" Type="http://schemas.openxmlformats.org/officeDocument/2006/relationships/image" Target="../media/image21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image" Target="../media/image28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0.svg"/><Relationship Id="rId44" Type="http://schemas.openxmlformats.org/officeDocument/2006/relationships/image" Target="../media/image43.svg"/><Relationship Id="rId52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8" Type="http://schemas.openxmlformats.org/officeDocument/2006/relationships/image" Target="../media/image8.png"/><Relationship Id="rId51" Type="http://schemas.openxmlformats.org/officeDocument/2006/relationships/image" Target="../media/image50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20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7.sv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43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145.png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47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0.png"/><Relationship Id="rId4" Type="http://schemas.openxmlformats.org/officeDocument/2006/relationships/image" Target="../media/image56.svg"/><Relationship Id="rId9" Type="http://schemas.openxmlformats.org/officeDocument/2006/relationships/image" Target="../media/image59.png"/><Relationship Id="rId14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57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2.png"/><Relationship Id="rId5" Type="http://schemas.openxmlformats.org/officeDocument/2006/relationships/image" Target="../media/image151.png"/><Relationship Id="rId15" Type="http://schemas.openxmlformats.org/officeDocument/2006/relationships/image" Target="../media/image59.png"/><Relationship Id="rId10" Type="http://schemas.openxmlformats.org/officeDocument/2006/relationships/image" Target="../media/image56.svg"/><Relationship Id="rId4" Type="http://schemas.openxmlformats.org/officeDocument/2006/relationships/image" Target="../media/image150.svg"/><Relationship Id="rId9" Type="http://schemas.openxmlformats.org/officeDocument/2006/relationships/image" Target="../media/image55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000">
            <a:off x="0" y="-571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5" y="0"/>
                </a:lnTo>
                <a:lnTo>
                  <a:pt x="18292635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2417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3633" y="5185503"/>
            <a:ext cx="332350" cy="251520"/>
          </a:xfrm>
          <a:custGeom>
            <a:avLst/>
            <a:gdLst/>
            <a:ahLst/>
            <a:cxnLst/>
            <a:rect l="l" t="t" r="r" b="b"/>
            <a:pathLst>
              <a:path w="332350" h="251520">
                <a:moveTo>
                  <a:pt x="0" y="0"/>
                </a:moveTo>
                <a:lnTo>
                  <a:pt x="332350" y="0"/>
                </a:lnTo>
                <a:lnTo>
                  <a:pt x="332350" y="251520"/>
                </a:lnTo>
                <a:lnTo>
                  <a:pt x="0" y="25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2" r="-4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35974" y="4510216"/>
            <a:ext cx="987988" cy="1013988"/>
          </a:xfrm>
          <a:custGeom>
            <a:avLst/>
            <a:gdLst/>
            <a:ahLst/>
            <a:cxnLst/>
            <a:rect l="l" t="t" r="r" b="b"/>
            <a:pathLst>
              <a:path w="987988" h="1013988">
                <a:moveTo>
                  <a:pt x="0" y="0"/>
                </a:moveTo>
                <a:lnTo>
                  <a:pt x="987989" y="0"/>
                </a:lnTo>
                <a:lnTo>
                  <a:pt x="987989" y="1013988"/>
                </a:lnTo>
                <a:lnTo>
                  <a:pt x="0" y="101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6420" y="5074889"/>
            <a:ext cx="249559" cy="149813"/>
          </a:xfrm>
          <a:custGeom>
            <a:avLst/>
            <a:gdLst/>
            <a:ahLst/>
            <a:cxnLst/>
            <a:rect l="l" t="t" r="r" b="b"/>
            <a:pathLst>
              <a:path w="249559" h="149813">
                <a:moveTo>
                  <a:pt x="0" y="0"/>
                </a:moveTo>
                <a:lnTo>
                  <a:pt x="249559" y="0"/>
                </a:lnTo>
                <a:lnTo>
                  <a:pt x="249559" y="149813"/>
                </a:lnTo>
                <a:lnTo>
                  <a:pt x="0" y="149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55" r="-14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4473" y="5228102"/>
            <a:ext cx="189166" cy="241759"/>
          </a:xfrm>
          <a:custGeom>
            <a:avLst/>
            <a:gdLst/>
            <a:ahLst/>
            <a:cxnLst/>
            <a:rect l="l" t="t" r="r" b="b"/>
            <a:pathLst>
              <a:path w="189166" h="241759">
                <a:moveTo>
                  <a:pt x="0" y="0"/>
                </a:moveTo>
                <a:lnTo>
                  <a:pt x="189166" y="0"/>
                </a:lnTo>
                <a:lnTo>
                  <a:pt x="189166" y="241759"/>
                </a:lnTo>
                <a:lnTo>
                  <a:pt x="0" y="241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4" b="-7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23573" y="5748759"/>
            <a:ext cx="531112" cy="345255"/>
          </a:xfrm>
          <a:custGeom>
            <a:avLst/>
            <a:gdLst/>
            <a:ahLst/>
            <a:cxnLst/>
            <a:rect l="l" t="t" r="r" b="b"/>
            <a:pathLst>
              <a:path w="531112" h="345255">
                <a:moveTo>
                  <a:pt x="0" y="0"/>
                </a:moveTo>
                <a:lnTo>
                  <a:pt x="531112" y="0"/>
                </a:lnTo>
                <a:lnTo>
                  <a:pt x="531112" y="345255"/>
                </a:lnTo>
                <a:lnTo>
                  <a:pt x="0" y="34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2" r="-4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13408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75" r="-10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58730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92" r="-149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69095" y="5840171"/>
            <a:ext cx="191561" cy="253830"/>
          </a:xfrm>
          <a:custGeom>
            <a:avLst/>
            <a:gdLst/>
            <a:ahLst/>
            <a:cxnLst/>
            <a:rect l="l" t="t" r="r" b="b"/>
            <a:pathLst>
              <a:path w="191561" h="253830">
                <a:moveTo>
                  <a:pt x="0" y="0"/>
                </a:moveTo>
                <a:lnTo>
                  <a:pt x="191561" y="0"/>
                </a:lnTo>
                <a:lnTo>
                  <a:pt x="191561" y="253830"/>
                </a:lnTo>
                <a:lnTo>
                  <a:pt x="0" y="253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30" r="-153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17243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75" r="-2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2631" y="5722277"/>
            <a:ext cx="345425" cy="372353"/>
          </a:xfrm>
          <a:custGeom>
            <a:avLst/>
            <a:gdLst/>
            <a:ahLst/>
            <a:cxnLst/>
            <a:rect l="l" t="t" r="r" b="b"/>
            <a:pathLst>
              <a:path w="345425" h="372353">
                <a:moveTo>
                  <a:pt x="0" y="0"/>
                </a:moveTo>
                <a:lnTo>
                  <a:pt x="345424" y="0"/>
                </a:lnTo>
                <a:lnTo>
                  <a:pt x="345424" y="372353"/>
                </a:lnTo>
                <a:lnTo>
                  <a:pt x="0" y="372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59412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71936" y="5748499"/>
            <a:ext cx="180139" cy="339853"/>
          </a:xfrm>
          <a:custGeom>
            <a:avLst/>
            <a:gdLst/>
            <a:ahLst/>
            <a:cxnLst/>
            <a:rect l="l" t="t" r="r" b="b"/>
            <a:pathLst>
              <a:path w="180139" h="339853">
                <a:moveTo>
                  <a:pt x="0" y="0"/>
                </a:moveTo>
                <a:lnTo>
                  <a:pt x="180139" y="0"/>
                </a:lnTo>
                <a:lnTo>
                  <a:pt x="180139" y="339853"/>
                </a:lnTo>
                <a:lnTo>
                  <a:pt x="0" y="3398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85278" y="5724146"/>
            <a:ext cx="223991" cy="364199"/>
          </a:xfrm>
          <a:custGeom>
            <a:avLst/>
            <a:gdLst/>
            <a:ahLst/>
            <a:cxnLst/>
            <a:rect l="l" t="t" r="r" b="b"/>
            <a:pathLst>
              <a:path w="223991" h="364199">
                <a:moveTo>
                  <a:pt x="0" y="0"/>
                </a:moveTo>
                <a:lnTo>
                  <a:pt x="223991" y="0"/>
                </a:lnTo>
                <a:lnTo>
                  <a:pt x="223991" y="364199"/>
                </a:lnTo>
                <a:lnTo>
                  <a:pt x="0" y="3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9" r="-2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64678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75" r="-27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00057" y="5733866"/>
            <a:ext cx="51071" cy="354710"/>
          </a:xfrm>
          <a:custGeom>
            <a:avLst/>
            <a:gdLst/>
            <a:ahLst/>
            <a:cxnLst/>
            <a:rect l="l" t="t" r="r" b="b"/>
            <a:pathLst>
              <a:path w="51071" h="354710">
                <a:moveTo>
                  <a:pt x="0" y="0"/>
                </a:moveTo>
                <a:lnTo>
                  <a:pt x="51071" y="0"/>
                </a:lnTo>
                <a:lnTo>
                  <a:pt x="51071" y="354710"/>
                </a:lnTo>
                <a:lnTo>
                  <a:pt x="0" y="35471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6140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688" r="-168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76311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21636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492" r="-149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098526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1" r="-2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93" y="-41648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6" y="0"/>
                </a:lnTo>
                <a:lnTo>
                  <a:pt x="18292636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139311" y="1525705"/>
            <a:ext cx="13853294" cy="2325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48"/>
              </a:lnSpc>
              <a:spcBef>
                <a:spcPct val="0"/>
              </a:spcBef>
            </a:pPr>
            <a:r>
              <a:rPr lang="en-US" sz="4520" spc="99" dirty="0">
                <a:solidFill>
                  <a:srgbClr val="1D3780"/>
                </a:solidFill>
                <a:latin typeface="League Spartan"/>
              </a:rPr>
              <a:t>VENTILACIÓN EFICIENTE COMO</a:t>
            </a:r>
          </a:p>
          <a:p>
            <a:pPr marL="0" lvl="0" indent="0" algn="ctr">
              <a:lnSpc>
                <a:spcPts val="6148"/>
              </a:lnSpc>
              <a:spcBef>
                <a:spcPct val="0"/>
              </a:spcBef>
            </a:pPr>
            <a:r>
              <a:rPr lang="en-US" sz="4520" spc="99" dirty="0">
                <a:solidFill>
                  <a:srgbClr val="1D3780"/>
                </a:solidFill>
                <a:latin typeface="League Spartan"/>
              </a:rPr>
              <a:t>INNOVACIÓN EN LA CONSTRUCCIÓN INDUSTRIALIZADA</a:t>
            </a:r>
          </a:p>
        </p:txBody>
      </p:sp>
      <p:sp>
        <p:nvSpPr>
          <p:cNvPr id="25" name="AutoShape 25"/>
          <p:cNvSpPr/>
          <p:nvPr/>
        </p:nvSpPr>
        <p:spPr>
          <a:xfrm rot="17629">
            <a:off x="3974001" y="4668440"/>
            <a:ext cx="10864301" cy="0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3715178" y="4836426"/>
            <a:ext cx="10701561" cy="48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2919">
                <a:solidFill>
                  <a:srgbClr val="292F33"/>
                </a:solidFill>
                <a:latin typeface="Open Sans Bold"/>
              </a:rPr>
              <a:t>DEPARTAMENTO TÉCNICO</a:t>
            </a:r>
          </a:p>
        </p:txBody>
      </p:sp>
      <p:sp>
        <p:nvSpPr>
          <p:cNvPr id="27" name="Freeform 27"/>
          <p:cNvSpPr/>
          <p:nvPr/>
        </p:nvSpPr>
        <p:spPr>
          <a:xfrm>
            <a:off x="7821071" y="8511499"/>
            <a:ext cx="686206" cy="676921"/>
          </a:xfrm>
          <a:custGeom>
            <a:avLst/>
            <a:gdLst/>
            <a:ahLst/>
            <a:cxnLst/>
            <a:rect l="l" t="t" r="r" b="b"/>
            <a:pathLst>
              <a:path w="686206" h="676921">
                <a:moveTo>
                  <a:pt x="0" y="0"/>
                </a:moveTo>
                <a:lnTo>
                  <a:pt x="686206" y="0"/>
                </a:lnTo>
                <a:lnTo>
                  <a:pt x="686206" y="676921"/>
                </a:lnTo>
                <a:lnTo>
                  <a:pt x="0" y="67692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439288" y="8946308"/>
            <a:ext cx="227168" cy="171924"/>
          </a:xfrm>
          <a:custGeom>
            <a:avLst/>
            <a:gdLst/>
            <a:ahLst/>
            <a:cxnLst/>
            <a:rect l="l" t="t" r="r" b="b"/>
            <a:pathLst>
              <a:path w="227168" h="171924">
                <a:moveTo>
                  <a:pt x="0" y="0"/>
                </a:moveTo>
                <a:lnTo>
                  <a:pt x="227168" y="0"/>
                </a:lnTo>
                <a:lnTo>
                  <a:pt x="227168" y="171924"/>
                </a:lnTo>
                <a:lnTo>
                  <a:pt x="0" y="17192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50" b="-50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666452" y="8484704"/>
            <a:ext cx="675992" cy="692705"/>
          </a:xfrm>
          <a:custGeom>
            <a:avLst/>
            <a:gdLst/>
            <a:ahLst/>
            <a:cxnLst/>
            <a:rect l="l" t="t" r="r" b="b"/>
            <a:pathLst>
              <a:path w="675992" h="692705">
                <a:moveTo>
                  <a:pt x="0" y="0"/>
                </a:moveTo>
                <a:lnTo>
                  <a:pt x="675992" y="0"/>
                </a:lnTo>
                <a:lnTo>
                  <a:pt x="675992" y="692704"/>
                </a:lnTo>
                <a:lnTo>
                  <a:pt x="0" y="6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52567" y="8821343"/>
            <a:ext cx="513889" cy="369418"/>
          </a:xfrm>
          <a:custGeom>
            <a:avLst/>
            <a:gdLst/>
            <a:ahLst/>
            <a:cxnLst/>
            <a:rect l="l" t="t" r="r" b="b"/>
            <a:pathLst>
              <a:path w="513889" h="369418">
                <a:moveTo>
                  <a:pt x="0" y="0"/>
                </a:moveTo>
                <a:lnTo>
                  <a:pt x="513889" y="0"/>
                </a:lnTo>
                <a:lnTo>
                  <a:pt x="513889" y="369418"/>
                </a:lnTo>
                <a:lnTo>
                  <a:pt x="0" y="36941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85" r="-185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36105" y="8501207"/>
            <a:ext cx="318050" cy="240367"/>
          </a:xfrm>
          <a:custGeom>
            <a:avLst/>
            <a:gdLst/>
            <a:ahLst/>
            <a:cxnLst/>
            <a:rect l="l" t="t" r="r" b="b"/>
            <a:pathLst>
              <a:path w="318050" h="240367">
                <a:moveTo>
                  <a:pt x="0" y="0"/>
                </a:moveTo>
                <a:lnTo>
                  <a:pt x="318050" y="0"/>
                </a:lnTo>
                <a:lnTo>
                  <a:pt x="318050" y="240367"/>
                </a:lnTo>
                <a:lnTo>
                  <a:pt x="0" y="2403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338" b="-33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845176" y="8975408"/>
            <a:ext cx="129292" cy="165265"/>
          </a:xfrm>
          <a:custGeom>
            <a:avLst/>
            <a:gdLst/>
            <a:ahLst/>
            <a:cxnLst/>
            <a:rect l="l" t="t" r="r" b="b"/>
            <a:pathLst>
              <a:path w="129292" h="165265">
                <a:moveTo>
                  <a:pt x="0" y="0"/>
                </a:moveTo>
                <a:lnTo>
                  <a:pt x="129292" y="0"/>
                </a:lnTo>
                <a:lnTo>
                  <a:pt x="129292" y="165265"/>
                </a:lnTo>
                <a:lnTo>
                  <a:pt x="0" y="165265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2155" b="-215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829465" y="8586337"/>
            <a:ext cx="131410" cy="210636"/>
          </a:xfrm>
          <a:custGeom>
            <a:avLst/>
            <a:gdLst/>
            <a:ahLst/>
            <a:cxnLst/>
            <a:rect l="l" t="t" r="r" b="b"/>
            <a:pathLst>
              <a:path w="131410" h="210636">
                <a:moveTo>
                  <a:pt x="0" y="0"/>
                </a:moveTo>
                <a:lnTo>
                  <a:pt x="131409" y="0"/>
                </a:lnTo>
                <a:lnTo>
                  <a:pt x="131409" y="210635"/>
                </a:lnTo>
                <a:lnTo>
                  <a:pt x="0" y="21063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894" b="-894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090061" y="8514780"/>
            <a:ext cx="603564" cy="708492"/>
          </a:xfrm>
          <a:custGeom>
            <a:avLst/>
            <a:gdLst/>
            <a:ahLst/>
            <a:cxnLst/>
            <a:rect l="l" t="t" r="r" b="b"/>
            <a:pathLst>
              <a:path w="603564" h="708492">
                <a:moveTo>
                  <a:pt x="0" y="0"/>
                </a:moveTo>
                <a:lnTo>
                  <a:pt x="603565" y="0"/>
                </a:lnTo>
                <a:lnTo>
                  <a:pt x="603565" y="708492"/>
                </a:lnTo>
                <a:lnTo>
                  <a:pt x="0" y="70849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421175" y="8471351"/>
            <a:ext cx="1492195" cy="724277"/>
          </a:xfrm>
          <a:custGeom>
            <a:avLst/>
            <a:gdLst/>
            <a:ahLst/>
            <a:cxnLst/>
            <a:rect l="l" t="t" r="r" b="b"/>
            <a:pathLst>
              <a:path w="1492195" h="724277">
                <a:moveTo>
                  <a:pt x="0" y="0"/>
                </a:moveTo>
                <a:lnTo>
                  <a:pt x="1492196" y="0"/>
                </a:lnTo>
                <a:lnTo>
                  <a:pt x="1492196" y="724278"/>
                </a:lnTo>
                <a:lnTo>
                  <a:pt x="0" y="7242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540570" y="9330358"/>
            <a:ext cx="363038" cy="235996"/>
          </a:xfrm>
          <a:custGeom>
            <a:avLst/>
            <a:gdLst/>
            <a:ahLst/>
            <a:cxnLst/>
            <a:rect l="l" t="t" r="r" b="b"/>
            <a:pathLst>
              <a:path w="363038" h="235996">
                <a:moveTo>
                  <a:pt x="0" y="0"/>
                </a:moveTo>
                <a:lnTo>
                  <a:pt x="363038" y="0"/>
                </a:lnTo>
                <a:lnTo>
                  <a:pt x="363038" y="235996"/>
                </a:lnTo>
                <a:lnTo>
                  <a:pt x="0" y="23599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t="-291" b="-291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94375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t="-696" b="-696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111443" y="9347699"/>
            <a:ext cx="96793" cy="218359"/>
          </a:xfrm>
          <a:custGeom>
            <a:avLst/>
            <a:gdLst/>
            <a:ahLst/>
            <a:cxnLst/>
            <a:rect l="l" t="t" r="r" b="b"/>
            <a:pathLst>
              <a:path w="96793" h="218359">
                <a:moveTo>
                  <a:pt x="0" y="0"/>
                </a:moveTo>
                <a:lnTo>
                  <a:pt x="96792" y="0"/>
                </a:lnTo>
                <a:lnTo>
                  <a:pt x="96792" y="218360"/>
                </a:lnTo>
                <a:lnTo>
                  <a:pt x="0" y="21836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940" r="-940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240121" y="9317140"/>
            <a:ext cx="110499" cy="246069"/>
          </a:xfrm>
          <a:custGeom>
            <a:avLst/>
            <a:gdLst/>
            <a:ahLst/>
            <a:cxnLst/>
            <a:rect l="l" t="t" r="r" b="b"/>
            <a:pathLst>
              <a:path w="110499" h="246069">
                <a:moveTo>
                  <a:pt x="0" y="0"/>
                </a:moveTo>
                <a:lnTo>
                  <a:pt x="110499" y="0"/>
                </a:lnTo>
                <a:lnTo>
                  <a:pt x="110499" y="246069"/>
                </a:lnTo>
                <a:lnTo>
                  <a:pt x="0" y="24606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391940" y="9392839"/>
            <a:ext cx="130945" cy="173511"/>
          </a:xfrm>
          <a:custGeom>
            <a:avLst/>
            <a:gdLst/>
            <a:ahLst/>
            <a:cxnLst/>
            <a:rect l="l" t="t" r="r" b="b"/>
            <a:pathLst>
              <a:path w="130945" h="173511">
                <a:moveTo>
                  <a:pt x="0" y="0"/>
                </a:moveTo>
                <a:lnTo>
                  <a:pt x="130944" y="0"/>
                </a:lnTo>
                <a:lnTo>
                  <a:pt x="130944" y="173511"/>
                </a:lnTo>
                <a:lnTo>
                  <a:pt x="0" y="173511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t="-2408" b="-2408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561572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 l="-119" r="-119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722469" y="9320168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6" y="0"/>
                </a:lnTo>
                <a:lnTo>
                  <a:pt x="35286" y="242355"/>
                </a:lnTo>
                <a:lnTo>
                  <a:pt x="0" y="242355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794972" y="9312252"/>
            <a:ext cx="163166" cy="254110"/>
          </a:xfrm>
          <a:custGeom>
            <a:avLst/>
            <a:gdLst/>
            <a:ahLst/>
            <a:cxnLst/>
            <a:rect l="l" t="t" r="r" b="b"/>
            <a:pathLst>
              <a:path w="163166" h="254110">
                <a:moveTo>
                  <a:pt x="0" y="0"/>
                </a:moveTo>
                <a:lnTo>
                  <a:pt x="163166" y="0"/>
                </a:lnTo>
                <a:lnTo>
                  <a:pt x="163166" y="254109"/>
                </a:lnTo>
                <a:lnTo>
                  <a:pt x="0" y="25410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-1912" r="-19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000529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282505" y="9313534"/>
            <a:ext cx="298957" cy="248951"/>
          </a:xfrm>
          <a:custGeom>
            <a:avLst/>
            <a:gdLst/>
            <a:ahLst/>
            <a:cxnLst/>
            <a:rect l="l" t="t" r="r" b="b"/>
            <a:pathLst>
              <a:path w="298957" h="248951">
                <a:moveTo>
                  <a:pt x="0" y="0"/>
                </a:moveTo>
                <a:lnTo>
                  <a:pt x="298957" y="0"/>
                </a:lnTo>
                <a:lnTo>
                  <a:pt x="298957" y="248951"/>
                </a:lnTo>
                <a:lnTo>
                  <a:pt x="0" y="248951"/>
                </a:lnTo>
                <a:lnTo>
                  <a:pt x="0" y="0"/>
                </a:lnTo>
                <a:close/>
              </a:path>
            </a:pathLst>
          </a:custGeom>
          <a:blipFill>
            <a:blip r:embed="rId51"/>
            <a:stretch>
              <a:fillRect t="-268" b="-268"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619327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 l="-119" r="-119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780211" y="9320167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5" y="0"/>
                </a:lnTo>
                <a:lnTo>
                  <a:pt x="35285" y="242354"/>
                </a:lnTo>
                <a:lnTo>
                  <a:pt x="0" y="242354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852728" y="9392845"/>
            <a:ext cx="144540" cy="173511"/>
          </a:xfrm>
          <a:custGeom>
            <a:avLst/>
            <a:gdLst/>
            <a:ahLst/>
            <a:cxnLst/>
            <a:rect l="l" t="t" r="r" b="b"/>
            <a:pathLst>
              <a:path w="144540" h="173511">
                <a:moveTo>
                  <a:pt x="0" y="0"/>
                </a:moveTo>
                <a:lnTo>
                  <a:pt x="144539" y="0"/>
                </a:lnTo>
                <a:lnTo>
                  <a:pt x="144539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l="-418" r="-418"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03741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0205103" y="9347699"/>
            <a:ext cx="265448" cy="218655"/>
          </a:xfrm>
          <a:custGeom>
            <a:avLst/>
            <a:gdLst/>
            <a:ahLst/>
            <a:cxnLst/>
            <a:rect l="l" t="t" r="r" b="b"/>
            <a:pathLst>
              <a:path w="265448" h="218655">
                <a:moveTo>
                  <a:pt x="0" y="0"/>
                </a:moveTo>
                <a:lnTo>
                  <a:pt x="265448" y="0"/>
                </a:lnTo>
                <a:lnTo>
                  <a:pt x="265448" y="218655"/>
                </a:lnTo>
                <a:lnTo>
                  <a:pt x="0" y="218655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 l="-485" r="-485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18" y="0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6" y="0"/>
                </a:lnTo>
                <a:lnTo>
                  <a:pt x="18292636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" b="-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2417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24305" y="8780214"/>
            <a:ext cx="492392" cy="485729"/>
          </a:xfrm>
          <a:custGeom>
            <a:avLst/>
            <a:gdLst/>
            <a:ahLst/>
            <a:cxnLst/>
            <a:rect l="l" t="t" r="r" b="b"/>
            <a:pathLst>
              <a:path w="492392" h="485729">
                <a:moveTo>
                  <a:pt x="0" y="0"/>
                </a:moveTo>
                <a:lnTo>
                  <a:pt x="492392" y="0"/>
                </a:lnTo>
                <a:lnTo>
                  <a:pt x="492392" y="485729"/>
                </a:lnTo>
                <a:lnTo>
                  <a:pt x="0" y="4857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67911" y="9092215"/>
            <a:ext cx="163006" cy="123365"/>
          </a:xfrm>
          <a:custGeom>
            <a:avLst/>
            <a:gdLst/>
            <a:ahLst/>
            <a:cxnLst/>
            <a:rect l="l" t="t" r="r" b="b"/>
            <a:pathLst>
              <a:path w="163006" h="123365">
                <a:moveTo>
                  <a:pt x="0" y="0"/>
                </a:moveTo>
                <a:lnTo>
                  <a:pt x="163006" y="0"/>
                </a:lnTo>
                <a:lnTo>
                  <a:pt x="163006" y="123365"/>
                </a:lnTo>
                <a:lnTo>
                  <a:pt x="0" y="1233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0" b="-5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0914" y="8760987"/>
            <a:ext cx="485063" cy="497055"/>
          </a:xfrm>
          <a:custGeom>
            <a:avLst/>
            <a:gdLst/>
            <a:ahLst/>
            <a:cxnLst/>
            <a:rect l="l" t="t" r="r" b="b"/>
            <a:pathLst>
              <a:path w="485063" h="497055">
                <a:moveTo>
                  <a:pt x="0" y="0"/>
                </a:moveTo>
                <a:lnTo>
                  <a:pt x="485063" y="0"/>
                </a:lnTo>
                <a:lnTo>
                  <a:pt x="485063" y="497055"/>
                </a:lnTo>
                <a:lnTo>
                  <a:pt x="0" y="4970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62172" y="9002545"/>
            <a:ext cx="368745" cy="265079"/>
          </a:xfrm>
          <a:custGeom>
            <a:avLst/>
            <a:gdLst/>
            <a:ahLst/>
            <a:cxnLst/>
            <a:rect l="l" t="t" r="r" b="b"/>
            <a:pathLst>
              <a:path w="368745" h="265079">
                <a:moveTo>
                  <a:pt x="0" y="0"/>
                </a:moveTo>
                <a:lnTo>
                  <a:pt x="368745" y="0"/>
                </a:lnTo>
                <a:lnTo>
                  <a:pt x="368745" y="265078"/>
                </a:lnTo>
                <a:lnTo>
                  <a:pt x="0" y="265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85" r="-18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50359" y="8772829"/>
            <a:ext cx="228219" cy="172477"/>
          </a:xfrm>
          <a:custGeom>
            <a:avLst/>
            <a:gdLst/>
            <a:ahLst/>
            <a:cxnLst/>
            <a:rect l="l" t="t" r="r" b="b"/>
            <a:pathLst>
              <a:path w="228219" h="172477">
                <a:moveTo>
                  <a:pt x="0" y="0"/>
                </a:moveTo>
                <a:lnTo>
                  <a:pt x="228220" y="0"/>
                </a:lnTo>
                <a:lnTo>
                  <a:pt x="228220" y="172477"/>
                </a:lnTo>
                <a:lnTo>
                  <a:pt x="0" y="1724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38" b="-33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741601" y="9113095"/>
            <a:ext cx="92775" cy="118587"/>
          </a:xfrm>
          <a:custGeom>
            <a:avLst/>
            <a:gdLst/>
            <a:ahLst/>
            <a:cxnLst/>
            <a:rect l="l" t="t" r="r" b="b"/>
            <a:pathLst>
              <a:path w="92775" h="118587">
                <a:moveTo>
                  <a:pt x="0" y="0"/>
                </a:moveTo>
                <a:lnTo>
                  <a:pt x="92775" y="0"/>
                </a:lnTo>
                <a:lnTo>
                  <a:pt x="92775" y="118587"/>
                </a:lnTo>
                <a:lnTo>
                  <a:pt x="0" y="1185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155" b="-215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30328" y="8833914"/>
            <a:ext cx="94294" cy="151143"/>
          </a:xfrm>
          <a:custGeom>
            <a:avLst/>
            <a:gdLst/>
            <a:ahLst/>
            <a:cxnLst/>
            <a:rect l="l" t="t" r="r" b="b"/>
            <a:pathLst>
              <a:path w="94294" h="151143">
                <a:moveTo>
                  <a:pt x="0" y="0"/>
                </a:moveTo>
                <a:lnTo>
                  <a:pt x="94294" y="0"/>
                </a:lnTo>
                <a:lnTo>
                  <a:pt x="94294" y="151143"/>
                </a:lnTo>
                <a:lnTo>
                  <a:pt x="0" y="15114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894" b="-894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99763" y="8782569"/>
            <a:ext cx="433092" cy="508384"/>
          </a:xfrm>
          <a:custGeom>
            <a:avLst/>
            <a:gdLst/>
            <a:ahLst/>
            <a:cxnLst/>
            <a:rect l="l" t="t" r="r" b="b"/>
            <a:pathLst>
              <a:path w="433092" h="508384">
                <a:moveTo>
                  <a:pt x="0" y="0"/>
                </a:moveTo>
                <a:lnTo>
                  <a:pt x="433092" y="0"/>
                </a:lnTo>
                <a:lnTo>
                  <a:pt x="433092" y="508383"/>
                </a:lnTo>
                <a:lnTo>
                  <a:pt x="0" y="5083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872472" y="8751406"/>
            <a:ext cx="1070736" cy="519711"/>
          </a:xfrm>
          <a:custGeom>
            <a:avLst/>
            <a:gdLst/>
            <a:ahLst/>
            <a:cxnLst/>
            <a:rect l="l" t="t" r="r" b="b"/>
            <a:pathLst>
              <a:path w="1070736" h="519711">
                <a:moveTo>
                  <a:pt x="0" y="0"/>
                </a:moveTo>
                <a:lnTo>
                  <a:pt x="1070736" y="0"/>
                </a:lnTo>
                <a:lnTo>
                  <a:pt x="1070736" y="519710"/>
                </a:lnTo>
                <a:lnTo>
                  <a:pt x="0" y="5197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23029" y="9367792"/>
            <a:ext cx="260501" cy="169341"/>
          </a:xfrm>
          <a:custGeom>
            <a:avLst/>
            <a:gdLst/>
            <a:ahLst/>
            <a:cxnLst/>
            <a:rect l="l" t="t" r="r" b="b"/>
            <a:pathLst>
              <a:path w="260501" h="169341">
                <a:moveTo>
                  <a:pt x="0" y="0"/>
                </a:moveTo>
                <a:lnTo>
                  <a:pt x="260501" y="0"/>
                </a:lnTo>
                <a:lnTo>
                  <a:pt x="260501" y="169341"/>
                </a:lnTo>
                <a:lnTo>
                  <a:pt x="0" y="1693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291" b="-29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12335" y="9412632"/>
            <a:ext cx="98731" cy="121718"/>
          </a:xfrm>
          <a:custGeom>
            <a:avLst/>
            <a:gdLst/>
            <a:ahLst/>
            <a:cxnLst/>
            <a:rect l="l" t="t" r="r" b="b"/>
            <a:pathLst>
              <a:path w="98731" h="121718">
                <a:moveTo>
                  <a:pt x="0" y="0"/>
                </a:moveTo>
                <a:lnTo>
                  <a:pt x="98731" y="0"/>
                </a:lnTo>
                <a:lnTo>
                  <a:pt x="98731" y="121718"/>
                </a:lnTo>
                <a:lnTo>
                  <a:pt x="0" y="1217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696" b="-69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32663" y="9380236"/>
            <a:ext cx="69454" cy="156685"/>
          </a:xfrm>
          <a:custGeom>
            <a:avLst/>
            <a:gdLst/>
            <a:ahLst/>
            <a:cxnLst/>
            <a:rect l="l" t="t" r="r" b="b"/>
            <a:pathLst>
              <a:path w="69454" h="156685">
                <a:moveTo>
                  <a:pt x="0" y="0"/>
                </a:moveTo>
                <a:lnTo>
                  <a:pt x="69455" y="0"/>
                </a:lnTo>
                <a:lnTo>
                  <a:pt x="69455" y="156685"/>
                </a:lnTo>
                <a:lnTo>
                  <a:pt x="0" y="1566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940" r="-94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24997" y="9358308"/>
            <a:ext cx="79289" cy="176568"/>
          </a:xfrm>
          <a:custGeom>
            <a:avLst/>
            <a:gdLst/>
            <a:ahLst/>
            <a:cxnLst/>
            <a:rect l="l" t="t" r="r" b="b"/>
            <a:pathLst>
              <a:path w="79289" h="176568">
                <a:moveTo>
                  <a:pt x="0" y="0"/>
                </a:moveTo>
                <a:lnTo>
                  <a:pt x="79289" y="0"/>
                </a:lnTo>
                <a:lnTo>
                  <a:pt x="79289" y="176568"/>
                </a:lnTo>
                <a:lnTo>
                  <a:pt x="0" y="17656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33936" y="9412626"/>
            <a:ext cx="93960" cy="124504"/>
          </a:xfrm>
          <a:custGeom>
            <a:avLst/>
            <a:gdLst/>
            <a:ahLst/>
            <a:cxnLst/>
            <a:rect l="l" t="t" r="r" b="b"/>
            <a:pathLst>
              <a:path w="93960" h="124504">
                <a:moveTo>
                  <a:pt x="0" y="0"/>
                </a:moveTo>
                <a:lnTo>
                  <a:pt x="93960" y="0"/>
                </a:lnTo>
                <a:lnTo>
                  <a:pt x="93960" y="124504"/>
                </a:lnTo>
                <a:lnTo>
                  <a:pt x="0" y="124504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2408" b="-240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255657" y="9412628"/>
            <a:ext cx="89429" cy="124504"/>
          </a:xfrm>
          <a:custGeom>
            <a:avLst/>
            <a:gdLst/>
            <a:ahLst/>
            <a:cxnLst/>
            <a:rect l="l" t="t" r="r" b="b"/>
            <a:pathLst>
              <a:path w="89429" h="124504">
                <a:moveTo>
                  <a:pt x="0" y="0"/>
                </a:moveTo>
                <a:lnTo>
                  <a:pt x="89430" y="0"/>
                </a:lnTo>
                <a:lnTo>
                  <a:pt x="89430" y="124504"/>
                </a:lnTo>
                <a:lnTo>
                  <a:pt x="0" y="12450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19" r="-119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371110" y="9360481"/>
            <a:ext cx="25319" cy="173903"/>
          </a:xfrm>
          <a:custGeom>
            <a:avLst/>
            <a:gdLst/>
            <a:ahLst/>
            <a:cxnLst/>
            <a:rect l="l" t="t" r="r" b="b"/>
            <a:pathLst>
              <a:path w="25319" h="173903">
                <a:moveTo>
                  <a:pt x="0" y="0"/>
                </a:moveTo>
                <a:lnTo>
                  <a:pt x="25319" y="0"/>
                </a:lnTo>
                <a:lnTo>
                  <a:pt x="25319" y="173903"/>
                </a:lnTo>
                <a:lnTo>
                  <a:pt x="0" y="1739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423134" y="9354800"/>
            <a:ext cx="117081" cy="182338"/>
          </a:xfrm>
          <a:custGeom>
            <a:avLst/>
            <a:gdLst/>
            <a:ahLst/>
            <a:cxnLst/>
            <a:rect l="l" t="t" r="r" b="b"/>
            <a:pathLst>
              <a:path w="117081" h="182338">
                <a:moveTo>
                  <a:pt x="0" y="0"/>
                </a:moveTo>
                <a:lnTo>
                  <a:pt x="117082" y="0"/>
                </a:lnTo>
                <a:lnTo>
                  <a:pt x="117082" y="182338"/>
                </a:lnTo>
                <a:lnTo>
                  <a:pt x="0" y="18233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1912" r="-191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570633" y="9412632"/>
            <a:ext cx="98731" cy="121718"/>
          </a:xfrm>
          <a:custGeom>
            <a:avLst/>
            <a:gdLst/>
            <a:ahLst/>
            <a:cxnLst/>
            <a:rect l="l" t="t" r="r" b="b"/>
            <a:pathLst>
              <a:path w="98731" h="121718">
                <a:moveTo>
                  <a:pt x="0" y="0"/>
                </a:moveTo>
                <a:lnTo>
                  <a:pt x="98732" y="0"/>
                </a:lnTo>
                <a:lnTo>
                  <a:pt x="98732" y="121718"/>
                </a:lnTo>
                <a:lnTo>
                  <a:pt x="0" y="12171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696" b="-696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772968" y="9355720"/>
            <a:ext cx="214519" cy="178636"/>
          </a:xfrm>
          <a:custGeom>
            <a:avLst/>
            <a:gdLst/>
            <a:ahLst/>
            <a:cxnLst/>
            <a:rect l="l" t="t" r="r" b="b"/>
            <a:pathLst>
              <a:path w="214519" h="178636">
                <a:moveTo>
                  <a:pt x="0" y="0"/>
                </a:moveTo>
                <a:lnTo>
                  <a:pt x="214519" y="0"/>
                </a:lnTo>
                <a:lnTo>
                  <a:pt x="214519" y="178637"/>
                </a:lnTo>
                <a:lnTo>
                  <a:pt x="0" y="17863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t="-268" b="-26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014657" y="9412628"/>
            <a:ext cx="89429" cy="124504"/>
          </a:xfrm>
          <a:custGeom>
            <a:avLst/>
            <a:gdLst/>
            <a:ahLst/>
            <a:cxnLst/>
            <a:rect l="l" t="t" r="r" b="b"/>
            <a:pathLst>
              <a:path w="89429" h="124504">
                <a:moveTo>
                  <a:pt x="0" y="0"/>
                </a:moveTo>
                <a:lnTo>
                  <a:pt x="89429" y="0"/>
                </a:lnTo>
                <a:lnTo>
                  <a:pt x="89429" y="124504"/>
                </a:lnTo>
                <a:lnTo>
                  <a:pt x="0" y="12450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119" r="-119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7130100" y="9360480"/>
            <a:ext cx="25319" cy="173903"/>
          </a:xfrm>
          <a:custGeom>
            <a:avLst/>
            <a:gdLst/>
            <a:ahLst/>
            <a:cxnLst/>
            <a:rect l="l" t="t" r="r" b="b"/>
            <a:pathLst>
              <a:path w="25319" h="173903">
                <a:moveTo>
                  <a:pt x="0" y="0"/>
                </a:moveTo>
                <a:lnTo>
                  <a:pt x="25320" y="0"/>
                </a:lnTo>
                <a:lnTo>
                  <a:pt x="25320" y="173903"/>
                </a:lnTo>
                <a:lnTo>
                  <a:pt x="0" y="17390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82135" y="9412630"/>
            <a:ext cx="103715" cy="124504"/>
          </a:xfrm>
          <a:custGeom>
            <a:avLst/>
            <a:gdLst/>
            <a:ahLst/>
            <a:cxnLst/>
            <a:rect l="l" t="t" r="r" b="b"/>
            <a:pathLst>
              <a:path w="103715" h="124504">
                <a:moveTo>
                  <a:pt x="0" y="0"/>
                </a:moveTo>
                <a:lnTo>
                  <a:pt x="103716" y="0"/>
                </a:lnTo>
                <a:lnTo>
                  <a:pt x="103716" y="124504"/>
                </a:lnTo>
                <a:lnTo>
                  <a:pt x="0" y="124504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l="-418" r="-418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7314656" y="9412632"/>
            <a:ext cx="98731" cy="121718"/>
          </a:xfrm>
          <a:custGeom>
            <a:avLst/>
            <a:gdLst/>
            <a:ahLst/>
            <a:cxnLst/>
            <a:rect l="l" t="t" r="r" b="b"/>
            <a:pathLst>
              <a:path w="98731" h="121718">
                <a:moveTo>
                  <a:pt x="0" y="0"/>
                </a:moveTo>
                <a:lnTo>
                  <a:pt x="98731" y="0"/>
                </a:lnTo>
                <a:lnTo>
                  <a:pt x="98731" y="121718"/>
                </a:lnTo>
                <a:lnTo>
                  <a:pt x="0" y="121718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696" b="-696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7434985" y="9380236"/>
            <a:ext cx="190474" cy="156897"/>
          </a:xfrm>
          <a:custGeom>
            <a:avLst/>
            <a:gdLst/>
            <a:ahLst/>
            <a:cxnLst/>
            <a:rect l="l" t="t" r="r" b="b"/>
            <a:pathLst>
              <a:path w="190474" h="156897">
                <a:moveTo>
                  <a:pt x="0" y="0"/>
                </a:moveTo>
                <a:lnTo>
                  <a:pt x="190474" y="0"/>
                </a:lnTo>
                <a:lnTo>
                  <a:pt x="190474" y="156897"/>
                </a:lnTo>
                <a:lnTo>
                  <a:pt x="0" y="15689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-485" r="-485"/>
            </a:stretch>
          </a:blipFill>
        </p:spPr>
      </p:sp>
      <p:grpSp>
        <p:nvGrpSpPr>
          <p:cNvPr id="28" name="Group 28"/>
          <p:cNvGrpSpPr/>
          <p:nvPr/>
        </p:nvGrpSpPr>
        <p:grpSpPr>
          <a:xfrm rot="5400000">
            <a:off x="12225526" y="860969"/>
            <a:ext cx="1456778" cy="4491696"/>
            <a:chOff x="0" y="0"/>
            <a:chExt cx="5080000" cy="15663206"/>
          </a:xfrm>
        </p:grpSpPr>
        <p:sp>
          <p:nvSpPr>
            <p:cNvPr id="29" name="Freeform 29"/>
            <p:cNvSpPr/>
            <p:nvPr/>
          </p:nvSpPr>
          <p:spPr>
            <a:xfrm>
              <a:off x="0" y="1243330"/>
              <a:ext cx="5080000" cy="14419875"/>
            </a:xfrm>
            <a:custGeom>
              <a:avLst/>
              <a:gdLst/>
              <a:ahLst/>
              <a:cxnLst/>
              <a:rect l="l" t="t" r="r" b="b"/>
              <a:pathLst>
                <a:path w="5080000" h="14419875">
                  <a:moveTo>
                    <a:pt x="5080000" y="1466850"/>
                  </a:moveTo>
                  <a:lnTo>
                    <a:pt x="5080000" y="14419875"/>
                  </a:lnTo>
                  <a:lnTo>
                    <a:pt x="0" y="14419875"/>
                  </a:lnTo>
                  <a:lnTo>
                    <a:pt x="0" y="1466850"/>
                  </a:lnTo>
                  <a:lnTo>
                    <a:pt x="2540000" y="0"/>
                  </a:lnTo>
                  <a:close/>
                </a:path>
              </a:pathLst>
            </a:custGeom>
            <a:solidFill>
              <a:srgbClr val="08B8BF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5080000" cy="2710180"/>
            </a:xfrm>
            <a:custGeom>
              <a:avLst/>
              <a:gdLst/>
              <a:ahLst/>
              <a:cxnLst/>
              <a:rect l="l" t="t" r="r" b="b"/>
              <a:pathLst>
                <a:path w="5080000" h="2710180">
                  <a:moveTo>
                    <a:pt x="2540000" y="0"/>
                  </a:moveTo>
                  <a:lnTo>
                    <a:pt x="0" y="1466850"/>
                  </a:lnTo>
                  <a:lnTo>
                    <a:pt x="0" y="2710180"/>
                  </a:lnTo>
                  <a:lnTo>
                    <a:pt x="2540000" y="1243330"/>
                  </a:lnTo>
                  <a:lnTo>
                    <a:pt x="5080000" y="2710180"/>
                  </a:lnTo>
                  <a:lnTo>
                    <a:pt x="5080000" y="1466850"/>
                  </a:lnTo>
                  <a:cubicBezTo>
                    <a:pt x="5080000" y="1466850"/>
                    <a:pt x="2540000" y="0"/>
                    <a:pt x="2540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1" name="Group 31"/>
          <p:cNvGrpSpPr/>
          <p:nvPr/>
        </p:nvGrpSpPr>
        <p:grpSpPr>
          <a:xfrm rot="5400000">
            <a:off x="8353084" y="984371"/>
            <a:ext cx="1456778" cy="4262643"/>
            <a:chOff x="0" y="0"/>
            <a:chExt cx="5080000" cy="14864463"/>
          </a:xfrm>
        </p:grpSpPr>
        <p:sp>
          <p:nvSpPr>
            <p:cNvPr id="32" name="Freeform 32"/>
            <p:cNvSpPr/>
            <p:nvPr/>
          </p:nvSpPr>
          <p:spPr>
            <a:xfrm>
              <a:off x="0" y="1243330"/>
              <a:ext cx="5080000" cy="13621133"/>
            </a:xfrm>
            <a:custGeom>
              <a:avLst/>
              <a:gdLst/>
              <a:ahLst/>
              <a:cxnLst/>
              <a:rect l="l" t="t" r="r" b="b"/>
              <a:pathLst>
                <a:path w="5080000" h="13621133">
                  <a:moveTo>
                    <a:pt x="5080000" y="1466850"/>
                  </a:moveTo>
                  <a:lnTo>
                    <a:pt x="5080000" y="13621133"/>
                  </a:lnTo>
                  <a:lnTo>
                    <a:pt x="0" y="13621133"/>
                  </a:lnTo>
                  <a:lnTo>
                    <a:pt x="0" y="1466850"/>
                  </a:lnTo>
                  <a:lnTo>
                    <a:pt x="2540000" y="0"/>
                  </a:lnTo>
                  <a:close/>
                </a:path>
              </a:pathLst>
            </a:custGeom>
            <a:solidFill>
              <a:srgbClr val="CC0839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5080000" cy="2710180"/>
            </a:xfrm>
            <a:custGeom>
              <a:avLst/>
              <a:gdLst/>
              <a:ahLst/>
              <a:cxnLst/>
              <a:rect l="l" t="t" r="r" b="b"/>
              <a:pathLst>
                <a:path w="5080000" h="2710180">
                  <a:moveTo>
                    <a:pt x="2540000" y="0"/>
                  </a:moveTo>
                  <a:lnTo>
                    <a:pt x="0" y="1466850"/>
                  </a:lnTo>
                  <a:lnTo>
                    <a:pt x="0" y="2710180"/>
                  </a:lnTo>
                  <a:lnTo>
                    <a:pt x="2540000" y="1243330"/>
                  </a:lnTo>
                  <a:lnTo>
                    <a:pt x="5080000" y="2710180"/>
                  </a:lnTo>
                  <a:lnTo>
                    <a:pt x="5080000" y="1466850"/>
                  </a:lnTo>
                  <a:cubicBezTo>
                    <a:pt x="5080000" y="1466850"/>
                    <a:pt x="2540000" y="0"/>
                    <a:pt x="2540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4" name="Group 34"/>
          <p:cNvGrpSpPr/>
          <p:nvPr/>
        </p:nvGrpSpPr>
        <p:grpSpPr>
          <a:xfrm rot="5400000">
            <a:off x="4893141" y="1281100"/>
            <a:ext cx="1456778" cy="3669186"/>
            <a:chOff x="0" y="0"/>
            <a:chExt cx="5080000" cy="12794992"/>
          </a:xfrm>
        </p:grpSpPr>
        <p:sp>
          <p:nvSpPr>
            <p:cNvPr id="35" name="Freeform 35"/>
            <p:cNvSpPr/>
            <p:nvPr/>
          </p:nvSpPr>
          <p:spPr>
            <a:xfrm>
              <a:off x="0" y="1243330"/>
              <a:ext cx="5080000" cy="11551662"/>
            </a:xfrm>
            <a:custGeom>
              <a:avLst/>
              <a:gdLst/>
              <a:ahLst/>
              <a:cxnLst/>
              <a:rect l="l" t="t" r="r" b="b"/>
              <a:pathLst>
                <a:path w="5080000" h="11551662">
                  <a:moveTo>
                    <a:pt x="5080000" y="1466850"/>
                  </a:moveTo>
                  <a:lnTo>
                    <a:pt x="5080000" y="11551662"/>
                  </a:lnTo>
                  <a:lnTo>
                    <a:pt x="0" y="11551662"/>
                  </a:lnTo>
                  <a:lnTo>
                    <a:pt x="0" y="1466850"/>
                  </a:lnTo>
                  <a:lnTo>
                    <a:pt x="2540000" y="0"/>
                  </a:lnTo>
                  <a:close/>
                </a:path>
              </a:pathLst>
            </a:custGeom>
            <a:solidFill>
              <a:srgbClr val="334E9B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5080000" cy="2710180"/>
            </a:xfrm>
            <a:custGeom>
              <a:avLst/>
              <a:gdLst/>
              <a:ahLst/>
              <a:cxnLst/>
              <a:rect l="l" t="t" r="r" b="b"/>
              <a:pathLst>
                <a:path w="5080000" h="2710180">
                  <a:moveTo>
                    <a:pt x="2540000" y="0"/>
                  </a:moveTo>
                  <a:lnTo>
                    <a:pt x="0" y="1466850"/>
                  </a:lnTo>
                  <a:lnTo>
                    <a:pt x="0" y="2710180"/>
                  </a:lnTo>
                  <a:lnTo>
                    <a:pt x="2540000" y="1243330"/>
                  </a:lnTo>
                  <a:lnTo>
                    <a:pt x="5080000" y="2710180"/>
                  </a:lnTo>
                  <a:lnTo>
                    <a:pt x="5080000" y="1466850"/>
                  </a:lnTo>
                  <a:cubicBezTo>
                    <a:pt x="5080000" y="1466850"/>
                    <a:pt x="2540000" y="0"/>
                    <a:pt x="2540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7" name="Freeform 37"/>
          <p:cNvSpPr/>
          <p:nvPr/>
        </p:nvSpPr>
        <p:spPr>
          <a:xfrm>
            <a:off x="5104739" y="4128919"/>
            <a:ext cx="8396873" cy="5086660"/>
          </a:xfrm>
          <a:custGeom>
            <a:avLst/>
            <a:gdLst/>
            <a:ahLst/>
            <a:cxnLst/>
            <a:rect l="l" t="t" r="r" b="b"/>
            <a:pathLst>
              <a:path w="8396873" h="5086660">
                <a:moveTo>
                  <a:pt x="0" y="0"/>
                </a:moveTo>
                <a:lnTo>
                  <a:pt x="8396872" y="0"/>
                </a:lnTo>
                <a:lnTo>
                  <a:pt x="8396872" y="5086661"/>
                </a:lnTo>
                <a:lnTo>
                  <a:pt x="0" y="508666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4113172" y="4023922"/>
            <a:ext cx="10037784" cy="5296655"/>
          </a:xfrm>
          <a:custGeom>
            <a:avLst/>
            <a:gdLst/>
            <a:ahLst/>
            <a:cxnLst/>
            <a:rect l="l" t="t" r="r" b="b"/>
            <a:pathLst>
              <a:path w="10037784" h="5296655">
                <a:moveTo>
                  <a:pt x="0" y="0"/>
                </a:moveTo>
                <a:lnTo>
                  <a:pt x="10037785" y="0"/>
                </a:lnTo>
                <a:lnTo>
                  <a:pt x="10037785" y="5296655"/>
                </a:lnTo>
                <a:lnTo>
                  <a:pt x="0" y="5296655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742732" y="890623"/>
            <a:ext cx="13168334" cy="1002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60"/>
              </a:lnSpc>
              <a:spcBef>
                <a:spcPct val="0"/>
              </a:spcBef>
            </a:pPr>
            <a:r>
              <a:rPr lang="en-US" sz="6000" spc="131">
                <a:solidFill>
                  <a:srgbClr val="1D3780"/>
                </a:solidFill>
                <a:latin typeface="League Spartan"/>
              </a:rPr>
              <a:t>VENTILACIÓN MIXTA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113172" y="2943290"/>
            <a:ext cx="2307265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r>
              <a:rPr lang="en-US" sz="2000" u="none" strike="noStrike" spc="44">
                <a:solidFill>
                  <a:srgbClr val="FFFFFF"/>
                </a:solidFill>
                <a:latin typeface="League Spartan"/>
              </a:rPr>
              <a:t>INGRESO DE AIRE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816828" y="2889315"/>
            <a:ext cx="2529289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r>
              <a:rPr lang="en-US" sz="2000" u="none" strike="noStrike" spc="44">
                <a:solidFill>
                  <a:srgbClr val="FFFFFF"/>
                </a:solidFill>
                <a:latin typeface="League Spartan"/>
              </a:rPr>
              <a:t>TRASPASO DE AIRE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361520" y="2805827"/>
            <a:ext cx="2868159" cy="68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r>
              <a:rPr lang="en-US" sz="2000" u="none" strike="noStrike" spc="44">
                <a:solidFill>
                  <a:srgbClr val="FFFFFF"/>
                </a:solidFill>
                <a:latin typeface="League Spartan"/>
              </a:rPr>
              <a:t>EXTRACCIÓN DE</a:t>
            </a:r>
          </a:p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r>
              <a:rPr lang="en-US" sz="2000" u="none" strike="noStrike" spc="44">
                <a:solidFill>
                  <a:srgbClr val="FFFFFF"/>
                </a:solidFill>
                <a:latin typeface="League Spartan"/>
              </a:rPr>
              <a:t> AIRE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930189" y="673240"/>
            <a:ext cx="13168334" cy="65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VENTILACIÓN MIXTA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57255" y="9383339"/>
            <a:ext cx="2794681" cy="367432"/>
            <a:chOff x="0" y="0"/>
            <a:chExt cx="736048" cy="967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048" cy="96772"/>
            </a:xfrm>
            <a:custGeom>
              <a:avLst/>
              <a:gdLst/>
              <a:ahLst/>
              <a:cxnLst/>
              <a:rect l="l" t="t" r="r" b="b"/>
              <a:pathLst>
                <a:path w="736048" h="96772">
                  <a:moveTo>
                    <a:pt x="0" y="0"/>
                  </a:moveTo>
                  <a:lnTo>
                    <a:pt x="736048" y="0"/>
                  </a:lnTo>
                  <a:lnTo>
                    <a:pt x="736048" y="96772"/>
                  </a:lnTo>
                  <a:lnTo>
                    <a:pt x="0" y="967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43101" y="7343397"/>
            <a:ext cx="1467465" cy="752014"/>
            <a:chOff x="0" y="0"/>
            <a:chExt cx="386493" cy="198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39054" y="1327010"/>
            <a:ext cx="5736057" cy="0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2125056" y="4461120"/>
            <a:ext cx="2991754" cy="1967877"/>
          </a:xfrm>
          <a:custGeom>
            <a:avLst/>
            <a:gdLst/>
            <a:ahLst/>
            <a:cxnLst/>
            <a:rect l="l" t="t" r="r" b="b"/>
            <a:pathLst>
              <a:path w="2991754" h="1967877">
                <a:moveTo>
                  <a:pt x="0" y="0"/>
                </a:moveTo>
                <a:lnTo>
                  <a:pt x="2991754" y="0"/>
                </a:lnTo>
                <a:lnTo>
                  <a:pt x="2991754" y="1967877"/>
                </a:lnTo>
                <a:lnTo>
                  <a:pt x="0" y="1967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195386" y="6131485"/>
            <a:ext cx="2362896" cy="2594459"/>
          </a:xfrm>
          <a:custGeom>
            <a:avLst/>
            <a:gdLst/>
            <a:ahLst/>
            <a:cxnLst/>
            <a:rect l="l" t="t" r="r" b="b"/>
            <a:pathLst>
              <a:path w="2362896" h="2594459">
                <a:moveTo>
                  <a:pt x="0" y="0"/>
                </a:moveTo>
                <a:lnTo>
                  <a:pt x="2362896" y="0"/>
                </a:lnTo>
                <a:lnTo>
                  <a:pt x="2362896" y="2594459"/>
                </a:lnTo>
                <a:lnTo>
                  <a:pt x="0" y="25944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60491" y="478829"/>
            <a:ext cx="9496658" cy="1140253"/>
          </a:xfrm>
          <a:custGeom>
            <a:avLst/>
            <a:gdLst/>
            <a:ahLst/>
            <a:cxnLst/>
            <a:rect l="l" t="t" r="r" b="b"/>
            <a:pathLst>
              <a:path w="9496658" h="1140253">
                <a:moveTo>
                  <a:pt x="0" y="0"/>
                </a:moveTo>
                <a:lnTo>
                  <a:pt x="9496657" y="0"/>
                </a:lnTo>
                <a:lnTo>
                  <a:pt x="9496657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5059" b="-50400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160822" y="1551511"/>
            <a:ext cx="5446421" cy="4501086"/>
          </a:xfrm>
          <a:custGeom>
            <a:avLst/>
            <a:gdLst/>
            <a:ahLst/>
            <a:cxnLst/>
            <a:rect l="l" t="t" r="r" b="b"/>
            <a:pathLst>
              <a:path w="5446421" h="4501086">
                <a:moveTo>
                  <a:pt x="0" y="0"/>
                </a:moveTo>
                <a:lnTo>
                  <a:pt x="5446421" y="0"/>
                </a:lnTo>
                <a:lnTo>
                  <a:pt x="5446421" y="4501086"/>
                </a:lnTo>
                <a:lnTo>
                  <a:pt x="0" y="45010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39054" y="4531869"/>
            <a:ext cx="2012604" cy="1688837"/>
          </a:xfrm>
          <a:custGeom>
            <a:avLst/>
            <a:gdLst/>
            <a:ahLst/>
            <a:cxnLst/>
            <a:rect l="l" t="t" r="r" b="b"/>
            <a:pathLst>
              <a:path w="2012604" h="1688837">
                <a:moveTo>
                  <a:pt x="0" y="0"/>
                </a:moveTo>
                <a:lnTo>
                  <a:pt x="2012604" y="0"/>
                </a:lnTo>
                <a:lnTo>
                  <a:pt x="2012604" y="1688837"/>
                </a:lnTo>
                <a:lnTo>
                  <a:pt x="0" y="168883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986761" y="6539789"/>
            <a:ext cx="3202153" cy="1777852"/>
          </a:xfrm>
          <a:custGeom>
            <a:avLst/>
            <a:gdLst/>
            <a:ahLst/>
            <a:cxnLst/>
            <a:rect l="l" t="t" r="r" b="b"/>
            <a:pathLst>
              <a:path w="3202153" h="1777852">
                <a:moveTo>
                  <a:pt x="0" y="0"/>
                </a:moveTo>
                <a:lnTo>
                  <a:pt x="3202153" y="0"/>
                </a:lnTo>
                <a:lnTo>
                  <a:pt x="3202153" y="1777851"/>
                </a:lnTo>
                <a:lnTo>
                  <a:pt x="0" y="177785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133400" y="2766825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1D3780"/>
                </a:solidFill>
                <a:latin typeface="Open Sans Bold"/>
              </a:rPr>
              <a:t>INGRESO PASIVO DE AIRE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1637612" y="2698055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1D3780"/>
                </a:solidFill>
                <a:latin typeface="Open Sans Bold"/>
              </a:rPr>
              <a:t>EXTRACCIÓN FORZADA DE AIRE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39054" y="6312601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Intellivent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ICE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14458" y="8592927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Reton 100 BTH 12 V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04539" y="6312601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Jonas 4" F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854858" y="8678319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Jonas - Ventilación de ventana </a:t>
            </a:r>
          </a:p>
        </p:txBody>
      </p:sp>
      <p:sp>
        <p:nvSpPr>
          <p:cNvPr id="28" name="Freeform 28"/>
          <p:cNvSpPr/>
          <p:nvPr/>
        </p:nvSpPr>
        <p:spPr>
          <a:xfrm>
            <a:off x="294984" y="2463997"/>
            <a:ext cx="5348024" cy="911481"/>
          </a:xfrm>
          <a:custGeom>
            <a:avLst/>
            <a:gdLst/>
            <a:ahLst/>
            <a:cxnLst/>
            <a:rect l="l" t="t" r="r" b="b"/>
            <a:pathLst>
              <a:path w="5348024" h="911481">
                <a:moveTo>
                  <a:pt x="0" y="0"/>
                </a:moveTo>
                <a:lnTo>
                  <a:pt x="5348024" y="0"/>
                </a:lnTo>
                <a:lnTo>
                  <a:pt x="5348024" y="911481"/>
                </a:lnTo>
                <a:lnTo>
                  <a:pt x="0" y="9114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8558" b="-17104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2308677" y="2501888"/>
            <a:ext cx="5348024" cy="911481"/>
          </a:xfrm>
          <a:custGeom>
            <a:avLst/>
            <a:gdLst/>
            <a:ahLst/>
            <a:cxnLst/>
            <a:rect l="l" t="t" r="r" b="b"/>
            <a:pathLst>
              <a:path w="5348024" h="911481">
                <a:moveTo>
                  <a:pt x="0" y="0"/>
                </a:moveTo>
                <a:lnTo>
                  <a:pt x="5348025" y="0"/>
                </a:lnTo>
                <a:lnTo>
                  <a:pt x="5348025" y="911482"/>
                </a:lnTo>
                <a:lnTo>
                  <a:pt x="0" y="9114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8558" b="-171047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-1247531" y="1397399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1D3780"/>
                </a:solidFill>
                <a:latin typeface="Open Sans Bold"/>
              </a:rPr>
              <a:t>INGRESO Y EXTRACCIÓN DE AIRE</a:t>
            </a:r>
          </a:p>
        </p:txBody>
      </p:sp>
      <p:sp>
        <p:nvSpPr>
          <p:cNvPr id="31" name="Freeform 31"/>
          <p:cNvSpPr/>
          <p:nvPr/>
        </p:nvSpPr>
        <p:spPr>
          <a:xfrm>
            <a:off x="7784133" y="6166897"/>
            <a:ext cx="1701234" cy="3105013"/>
          </a:xfrm>
          <a:custGeom>
            <a:avLst/>
            <a:gdLst/>
            <a:ahLst/>
            <a:cxnLst/>
            <a:rect l="l" t="t" r="r" b="b"/>
            <a:pathLst>
              <a:path w="1701234" h="3105013">
                <a:moveTo>
                  <a:pt x="0" y="0"/>
                </a:moveTo>
                <a:lnTo>
                  <a:pt x="1701234" y="0"/>
                </a:lnTo>
                <a:lnTo>
                  <a:pt x="1701234" y="3105013"/>
                </a:lnTo>
                <a:lnTo>
                  <a:pt x="0" y="310501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7848792" y="9300485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05"/>
              </a:lnSpc>
              <a:spcBef>
                <a:spcPct val="0"/>
              </a:spcBef>
            </a:pPr>
            <a:r>
              <a:rPr lang="en-US" sz="2361" u="none" strike="noStrike">
                <a:solidFill>
                  <a:srgbClr val="1D3780"/>
                </a:solidFill>
                <a:latin typeface="Open Sans Light"/>
              </a:rPr>
              <a:t>Filtro flimmer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2930189" y="673240"/>
            <a:ext cx="13168334" cy="65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VENTILACIÓN MIXTA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57255" y="9383339"/>
            <a:ext cx="2794681" cy="367432"/>
            <a:chOff x="0" y="0"/>
            <a:chExt cx="736048" cy="967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048" cy="96772"/>
            </a:xfrm>
            <a:custGeom>
              <a:avLst/>
              <a:gdLst/>
              <a:ahLst/>
              <a:cxnLst/>
              <a:rect l="l" t="t" r="r" b="b"/>
              <a:pathLst>
                <a:path w="736048" h="96772">
                  <a:moveTo>
                    <a:pt x="0" y="0"/>
                  </a:moveTo>
                  <a:lnTo>
                    <a:pt x="736048" y="0"/>
                  </a:lnTo>
                  <a:lnTo>
                    <a:pt x="736048" y="96772"/>
                  </a:lnTo>
                  <a:lnTo>
                    <a:pt x="0" y="967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43101" y="7343397"/>
            <a:ext cx="1467465" cy="752014"/>
            <a:chOff x="0" y="0"/>
            <a:chExt cx="386493" cy="198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39054" y="1327010"/>
            <a:ext cx="5736057" cy="0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-160491" y="478829"/>
            <a:ext cx="9496658" cy="1140253"/>
          </a:xfrm>
          <a:custGeom>
            <a:avLst/>
            <a:gdLst/>
            <a:ahLst/>
            <a:cxnLst/>
            <a:rect l="l" t="t" r="r" b="b"/>
            <a:pathLst>
              <a:path w="9496658" h="1140253">
                <a:moveTo>
                  <a:pt x="0" y="0"/>
                </a:moveTo>
                <a:lnTo>
                  <a:pt x="9496657" y="0"/>
                </a:lnTo>
                <a:lnTo>
                  <a:pt x="9496657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5059" b="-50400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88872" y="1619082"/>
            <a:ext cx="4759848" cy="7554876"/>
          </a:xfrm>
          <a:custGeom>
            <a:avLst/>
            <a:gdLst/>
            <a:ahLst/>
            <a:cxnLst/>
            <a:rect l="l" t="t" r="r" b="b"/>
            <a:pathLst>
              <a:path w="4759848" h="7554876">
                <a:moveTo>
                  <a:pt x="0" y="0"/>
                </a:moveTo>
                <a:lnTo>
                  <a:pt x="4759848" y="0"/>
                </a:lnTo>
                <a:lnTo>
                  <a:pt x="4759848" y="7554876"/>
                </a:lnTo>
                <a:lnTo>
                  <a:pt x="0" y="7554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276724" y="6420730"/>
            <a:ext cx="4417037" cy="2106723"/>
          </a:xfrm>
          <a:custGeom>
            <a:avLst/>
            <a:gdLst/>
            <a:ahLst/>
            <a:cxnLst/>
            <a:rect l="l" t="t" r="r" b="b"/>
            <a:pathLst>
              <a:path w="4417037" h="2106723">
                <a:moveTo>
                  <a:pt x="0" y="0"/>
                </a:moveTo>
                <a:lnTo>
                  <a:pt x="4417037" y="0"/>
                </a:lnTo>
                <a:lnTo>
                  <a:pt x="4417037" y="2106723"/>
                </a:lnTo>
                <a:lnTo>
                  <a:pt x="0" y="210672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862864" y="3056490"/>
            <a:ext cx="5244757" cy="2109765"/>
          </a:xfrm>
          <a:custGeom>
            <a:avLst/>
            <a:gdLst/>
            <a:ahLst/>
            <a:cxnLst/>
            <a:rect l="l" t="t" r="r" b="b"/>
            <a:pathLst>
              <a:path w="5244757" h="2109765">
                <a:moveTo>
                  <a:pt x="0" y="0"/>
                </a:moveTo>
                <a:lnTo>
                  <a:pt x="5244757" y="0"/>
                </a:lnTo>
                <a:lnTo>
                  <a:pt x="5244757" y="2109765"/>
                </a:lnTo>
                <a:lnTo>
                  <a:pt x="0" y="21097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045900" y="3391599"/>
            <a:ext cx="2112236" cy="2613445"/>
          </a:xfrm>
          <a:custGeom>
            <a:avLst/>
            <a:gdLst/>
            <a:ahLst/>
            <a:cxnLst/>
            <a:rect l="l" t="t" r="r" b="b"/>
            <a:pathLst>
              <a:path w="2112236" h="2613445">
                <a:moveTo>
                  <a:pt x="0" y="0"/>
                </a:moveTo>
                <a:lnTo>
                  <a:pt x="2112236" y="0"/>
                </a:lnTo>
                <a:lnTo>
                  <a:pt x="2112236" y="2613445"/>
                </a:lnTo>
                <a:lnTo>
                  <a:pt x="0" y="26134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974091" y="8592927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UTAS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2285266" y="1403449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 dirty="0">
                <a:solidFill>
                  <a:srgbClr val="1D3780"/>
                </a:solidFill>
                <a:latin typeface="Open Sans Bold"/>
              </a:rPr>
              <a:t>TRASPASO DE AIRE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44026" y="5232930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>
                <a:solidFill>
                  <a:srgbClr val="1D3780"/>
                </a:solidFill>
                <a:latin typeface="Open Sans Light"/>
              </a:rPr>
              <a:t>CELOSÍA DE PUERTA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92393" y="6193542"/>
            <a:ext cx="9807909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BURLETE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3354" y="7469510"/>
            <a:ext cx="7095792" cy="2069264"/>
            <a:chOff x="0" y="0"/>
            <a:chExt cx="1868851" cy="544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68851" cy="544991"/>
            </a:xfrm>
            <a:custGeom>
              <a:avLst/>
              <a:gdLst/>
              <a:ahLst/>
              <a:cxnLst/>
              <a:rect l="l" t="t" r="r" b="b"/>
              <a:pathLst>
                <a:path w="1868851" h="544991">
                  <a:moveTo>
                    <a:pt x="0" y="0"/>
                  </a:moveTo>
                  <a:lnTo>
                    <a:pt x="1868851" y="0"/>
                  </a:lnTo>
                  <a:lnTo>
                    <a:pt x="1868851" y="544991"/>
                  </a:lnTo>
                  <a:lnTo>
                    <a:pt x="0" y="544991"/>
                  </a:lnTo>
                  <a:close/>
                </a:path>
              </a:pathLst>
            </a:custGeom>
            <a:solidFill>
              <a:srgbClr val="EDE8E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just">
                <a:lnSpc>
                  <a:spcPts val="369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rot="5400000">
            <a:off x="10466477" y="5095875"/>
            <a:ext cx="10287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8003354" y="7517135"/>
            <a:ext cx="737085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03354" y="250130"/>
            <a:ext cx="7095792" cy="7156818"/>
          </a:xfrm>
          <a:custGeom>
            <a:avLst/>
            <a:gdLst/>
            <a:ahLst/>
            <a:cxnLst/>
            <a:rect l="l" t="t" r="r" b="b"/>
            <a:pathLst>
              <a:path w="7095792" h="7156818">
                <a:moveTo>
                  <a:pt x="0" y="0"/>
                </a:moveTo>
                <a:lnTo>
                  <a:pt x="7095792" y="0"/>
                </a:lnTo>
                <a:lnTo>
                  <a:pt x="7095792" y="7156818"/>
                </a:lnTo>
                <a:lnTo>
                  <a:pt x="0" y="71568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4006" r="-1047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257000" y="250130"/>
            <a:ext cx="2720492" cy="9288644"/>
          </a:xfrm>
          <a:custGeom>
            <a:avLst/>
            <a:gdLst/>
            <a:ahLst/>
            <a:cxnLst/>
            <a:rect l="l" t="t" r="r" b="b"/>
            <a:pathLst>
              <a:path w="2720492" h="9288644">
                <a:moveTo>
                  <a:pt x="0" y="0"/>
                </a:moveTo>
                <a:lnTo>
                  <a:pt x="2720492" y="0"/>
                </a:lnTo>
                <a:lnTo>
                  <a:pt x="2720492" y="9288644"/>
                </a:lnTo>
                <a:lnTo>
                  <a:pt x="0" y="9288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6930" r="-1914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68521" y="3261187"/>
            <a:ext cx="7372908" cy="111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spc="70" dirty="0">
                <a:solidFill>
                  <a:srgbClr val="1D3780"/>
                </a:solidFill>
                <a:latin typeface="League Spartan"/>
              </a:rPr>
              <a:t>VENTILACIÓN EN VIVIENDAS INDUSTRIALIZADAS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3050614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14703" b="-504006"/>
            </a:stretch>
          </a:blipFill>
        </p:spPr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943CBC82-4653-3F52-BDEE-0CA97A625CF3}"/>
              </a:ext>
            </a:extLst>
          </p:cNvPr>
          <p:cNvSpPr txBox="1"/>
          <p:nvPr/>
        </p:nvSpPr>
        <p:spPr>
          <a:xfrm>
            <a:off x="8388059" y="7756494"/>
            <a:ext cx="6020066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Menos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del 20% de las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viviendas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sociales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se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construyen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bajo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el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modelo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industrializado</a:t>
            </a:r>
            <a:endParaRPr lang="en-US" sz="2361" dirty="0">
              <a:solidFill>
                <a:srgbClr val="1D3780"/>
              </a:solidFill>
              <a:latin typeface="Open Sans Light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75C24752-0EF6-48C5-ACE6-335A94024856}"/>
              </a:ext>
            </a:extLst>
          </p:cNvPr>
          <p:cNvSpPr txBox="1"/>
          <p:nvPr/>
        </p:nvSpPr>
        <p:spPr>
          <a:xfrm>
            <a:off x="899545" y="4391915"/>
            <a:ext cx="6370191" cy="407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 dirty="0">
                <a:solidFill>
                  <a:srgbClr val="1D3780"/>
                </a:solidFill>
                <a:latin typeface="Open Sans Bold"/>
              </a:rPr>
              <a:t>¿Como se integra la </a:t>
            </a:r>
            <a:r>
              <a:rPr lang="en-US" sz="2419" dirty="0" err="1">
                <a:solidFill>
                  <a:srgbClr val="1D3780"/>
                </a:solidFill>
                <a:latin typeface="Open Sans Bold"/>
              </a:rPr>
              <a:t>ventilación</a:t>
            </a:r>
            <a:r>
              <a:rPr lang="en-US" sz="2419" dirty="0">
                <a:solidFill>
                  <a:srgbClr val="1D3780"/>
                </a:solidFill>
                <a:latin typeface="Open Sans Bold"/>
              </a:rPr>
              <a:t> 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10059" y="4725858"/>
            <a:ext cx="3844588" cy="5766882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250" r="-625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480435" y="-1041024"/>
            <a:ext cx="3844588" cy="5766882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6250" r="-625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325023" y="4725858"/>
            <a:ext cx="3844588" cy="5766882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250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813" y="9916263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2" r="-6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440" b="-4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27" r="-32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928" b="-92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813" y="1451711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114703" b="-50400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97750" y="4059306"/>
            <a:ext cx="3598292" cy="3203104"/>
          </a:xfrm>
          <a:custGeom>
            <a:avLst/>
            <a:gdLst/>
            <a:ahLst/>
            <a:cxnLst/>
            <a:rect l="l" t="t" r="r" b="b"/>
            <a:pathLst>
              <a:path w="3598292" h="3203104">
                <a:moveTo>
                  <a:pt x="0" y="0"/>
                </a:moveTo>
                <a:lnTo>
                  <a:pt x="3598292" y="0"/>
                </a:lnTo>
                <a:lnTo>
                  <a:pt x="3598292" y="3203103"/>
                </a:lnTo>
                <a:lnTo>
                  <a:pt x="0" y="32031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83448" y="1451711"/>
            <a:ext cx="5151051" cy="163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spc="70" dirty="0">
                <a:solidFill>
                  <a:srgbClr val="1D3780"/>
                </a:solidFill>
                <a:latin typeface="League Spartan"/>
              </a:rPr>
              <a:t>VENTILACIÓN EN VIVIENDAS INDUSTRIALIZADAS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739001" y="4741655"/>
            <a:ext cx="3511393" cy="44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6"/>
              </a:lnSpc>
              <a:spcBef>
                <a:spcPct val="0"/>
              </a:spcBef>
            </a:pPr>
            <a:r>
              <a:rPr lang="en-US" sz="2361" dirty="0">
                <a:solidFill>
                  <a:srgbClr val="1D3780"/>
                </a:solidFill>
                <a:latin typeface="Open Sans Light"/>
              </a:rPr>
              <a:t>Celosias exterior #150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414312" y="7214161"/>
            <a:ext cx="3511393" cy="40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>
              <a:lnSpc>
                <a:spcPts val="3305"/>
              </a:lnSpc>
              <a:spcBef>
                <a:spcPct val="0"/>
              </a:spcBef>
            </a:pPr>
            <a:r>
              <a:rPr lang="en-US" sz="2361" dirty="0">
                <a:solidFill>
                  <a:srgbClr val="1D3780"/>
                </a:solidFill>
                <a:latin typeface="Open Sans Light"/>
              </a:rPr>
              <a:t>MEV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37E73756-7B63-D07F-70F6-AB3C33977906}"/>
              </a:ext>
            </a:extLst>
          </p:cNvPr>
          <p:cNvSpPr txBox="1"/>
          <p:nvPr/>
        </p:nvSpPr>
        <p:spPr>
          <a:xfrm>
            <a:off x="6019800" y="3975079"/>
            <a:ext cx="4234847" cy="818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Ventiladores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de alto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flujo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lineal </a:t>
            </a:r>
          </a:p>
          <a:p>
            <a:pPr algn="ctr">
              <a:lnSpc>
                <a:spcPts val="3305"/>
              </a:lnSpc>
              <a:spcBef>
                <a:spcPct val="0"/>
              </a:spcBef>
            </a:pPr>
            <a:r>
              <a:rPr lang="en-US" sz="2361" dirty="0">
                <a:solidFill>
                  <a:srgbClr val="1D3780"/>
                </a:solidFill>
                <a:latin typeface="Open Sans Light"/>
              </a:rPr>
              <a:t>TLF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5B63DE2-C0F2-04B5-1C4E-D3E972B6C23A}"/>
              </a:ext>
            </a:extLst>
          </p:cNvPr>
          <p:cNvSpPr txBox="1"/>
          <p:nvPr/>
        </p:nvSpPr>
        <p:spPr>
          <a:xfrm>
            <a:off x="14466099" y="3838312"/>
            <a:ext cx="3511393" cy="81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indent="0" algn="ctr"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Ventilaciones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pasivas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de </a:t>
            </a:r>
            <a:r>
              <a:rPr lang="en-US" sz="2361" dirty="0" err="1">
                <a:solidFill>
                  <a:srgbClr val="1D3780"/>
                </a:solidFill>
                <a:latin typeface="Open Sans Light"/>
              </a:rPr>
              <a:t>muro</a:t>
            </a:r>
            <a:r>
              <a:rPr lang="en-US" sz="2361" dirty="0">
                <a:solidFill>
                  <a:srgbClr val="1D3780"/>
                </a:solidFill>
                <a:latin typeface="Open Sans Light"/>
              </a:rPr>
              <a:t> TLF98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97063" y="7675771"/>
            <a:ext cx="7882832" cy="2694886"/>
            <a:chOff x="0" y="0"/>
            <a:chExt cx="2076137" cy="7097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6137" cy="709764"/>
            </a:xfrm>
            <a:custGeom>
              <a:avLst/>
              <a:gdLst/>
              <a:ahLst/>
              <a:cxnLst/>
              <a:rect l="l" t="t" r="r" b="b"/>
              <a:pathLst>
                <a:path w="2076137" h="709764">
                  <a:moveTo>
                    <a:pt x="0" y="0"/>
                  </a:moveTo>
                  <a:lnTo>
                    <a:pt x="2076137" y="0"/>
                  </a:lnTo>
                  <a:lnTo>
                    <a:pt x="2076137" y="709764"/>
                  </a:lnTo>
                  <a:lnTo>
                    <a:pt x="0" y="709764"/>
                  </a:lnTo>
                  <a:close/>
                </a:path>
              </a:pathLst>
            </a:custGeom>
            <a:solidFill>
              <a:srgbClr val="DBD8D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7063" y="-553829"/>
            <a:ext cx="7882832" cy="8229600"/>
          </a:xfrm>
          <a:custGeom>
            <a:avLst/>
            <a:gdLst/>
            <a:ahLst/>
            <a:cxnLst/>
            <a:rect l="l" t="t" r="r" b="b"/>
            <a:pathLst>
              <a:path w="7882832" h="8229600">
                <a:moveTo>
                  <a:pt x="0" y="0"/>
                </a:moveTo>
                <a:lnTo>
                  <a:pt x="7882832" y="0"/>
                </a:lnTo>
                <a:lnTo>
                  <a:pt x="7882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857" b="-1385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818022" y="8488586"/>
            <a:ext cx="7889406" cy="53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u="none" strike="noStrike" spc="70">
                <a:solidFill>
                  <a:srgbClr val="1D3780"/>
                </a:solidFill>
                <a:latin typeface="League Spartan"/>
              </a:rPr>
              <a:t>VENTANAS INDUSTRIALIZADAS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7604" y="981075"/>
            <a:ext cx="8486733" cy="1087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spc="70">
                <a:solidFill>
                  <a:srgbClr val="1D3780"/>
                </a:solidFill>
                <a:latin typeface="League Spartan"/>
              </a:rPr>
              <a:t>VENTILACIÓN EN VIVIENDAS INDUSTRIALIZADAS</a:t>
            </a:r>
          </a:p>
        </p:txBody>
      </p:sp>
      <p:sp>
        <p:nvSpPr>
          <p:cNvPr id="14" name="Freeform 14"/>
          <p:cNvSpPr/>
          <p:nvPr/>
        </p:nvSpPr>
        <p:spPr>
          <a:xfrm>
            <a:off x="0" y="835314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114703" b="-50400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4429322"/>
            <a:ext cx="7237893" cy="138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6"/>
              </a:lnSpc>
            </a:pPr>
            <a:r>
              <a:rPr lang="en-US" sz="2640">
                <a:solidFill>
                  <a:srgbClr val="000000"/>
                </a:solidFill>
                <a:latin typeface="Open Sans"/>
              </a:rPr>
              <a:t>Suministrar ventanas o puertas industrializadas con las ventilaciones pasivas y traspaso de aire ya incoporporados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1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5" y="0"/>
                </a:lnTo>
                <a:lnTo>
                  <a:pt x="18292635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2417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3633" y="5185503"/>
            <a:ext cx="332350" cy="251520"/>
          </a:xfrm>
          <a:custGeom>
            <a:avLst/>
            <a:gdLst/>
            <a:ahLst/>
            <a:cxnLst/>
            <a:rect l="l" t="t" r="r" b="b"/>
            <a:pathLst>
              <a:path w="332350" h="251520">
                <a:moveTo>
                  <a:pt x="0" y="0"/>
                </a:moveTo>
                <a:lnTo>
                  <a:pt x="332350" y="0"/>
                </a:lnTo>
                <a:lnTo>
                  <a:pt x="332350" y="251520"/>
                </a:lnTo>
                <a:lnTo>
                  <a:pt x="0" y="25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2" r="-4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35974" y="4510216"/>
            <a:ext cx="987988" cy="1013988"/>
          </a:xfrm>
          <a:custGeom>
            <a:avLst/>
            <a:gdLst/>
            <a:ahLst/>
            <a:cxnLst/>
            <a:rect l="l" t="t" r="r" b="b"/>
            <a:pathLst>
              <a:path w="987988" h="1013988">
                <a:moveTo>
                  <a:pt x="0" y="0"/>
                </a:moveTo>
                <a:lnTo>
                  <a:pt x="987989" y="0"/>
                </a:lnTo>
                <a:lnTo>
                  <a:pt x="987989" y="1013988"/>
                </a:lnTo>
                <a:lnTo>
                  <a:pt x="0" y="101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6420" y="5074889"/>
            <a:ext cx="249559" cy="149813"/>
          </a:xfrm>
          <a:custGeom>
            <a:avLst/>
            <a:gdLst/>
            <a:ahLst/>
            <a:cxnLst/>
            <a:rect l="l" t="t" r="r" b="b"/>
            <a:pathLst>
              <a:path w="249559" h="149813">
                <a:moveTo>
                  <a:pt x="0" y="0"/>
                </a:moveTo>
                <a:lnTo>
                  <a:pt x="249559" y="0"/>
                </a:lnTo>
                <a:lnTo>
                  <a:pt x="249559" y="149813"/>
                </a:lnTo>
                <a:lnTo>
                  <a:pt x="0" y="149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55" r="-14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4473" y="5228102"/>
            <a:ext cx="189166" cy="241759"/>
          </a:xfrm>
          <a:custGeom>
            <a:avLst/>
            <a:gdLst/>
            <a:ahLst/>
            <a:cxnLst/>
            <a:rect l="l" t="t" r="r" b="b"/>
            <a:pathLst>
              <a:path w="189166" h="241759">
                <a:moveTo>
                  <a:pt x="0" y="0"/>
                </a:moveTo>
                <a:lnTo>
                  <a:pt x="189166" y="0"/>
                </a:lnTo>
                <a:lnTo>
                  <a:pt x="189166" y="241759"/>
                </a:lnTo>
                <a:lnTo>
                  <a:pt x="0" y="241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4" b="-7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23573" y="5748759"/>
            <a:ext cx="531112" cy="345255"/>
          </a:xfrm>
          <a:custGeom>
            <a:avLst/>
            <a:gdLst/>
            <a:ahLst/>
            <a:cxnLst/>
            <a:rect l="l" t="t" r="r" b="b"/>
            <a:pathLst>
              <a:path w="531112" h="345255">
                <a:moveTo>
                  <a:pt x="0" y="0"/>
                </a:moveTo>
                <a:lnTo>
                  <a:pt x="531112" y="0"/>
                </a:lnTo>
                <a:lnTo>
                  <a:pt x="531112" y="345255"/>
                </a:lnTo>
                <a:lnTo>
                  <a:pt x="0" y="34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2" r="-4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13408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75" r="-10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58730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92" r="-149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69095" y="5840171"/>
            <a:ext cx="191561" cy="253830"/>
          </a:xfrm>
          <a:custGeom>
            <a:avLst/>
            <a:gdLst/>
            <a:ahLst/>
            <a:cxnLst/>
            <a:rect l="l" t="t" r="r" b="b"/>
            <a:pathLst>
              <a:path w="191561" h="253830">
                <a:moveTo>
                  <a:pt x="0" y="0"/>
                </a:moveTo>
                <a:lnTo>
                  <a:pt x="191561" y="0"/>
                </a:lnTo>
                <a:lnTo>
                  <a:pt x="191561" y="253830"/>
                </a:lnTo>
                <a:lnTo>
                  <a:pt x="0" y="253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30" r="-153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17243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75" r="-2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2631" y="5722277"/>
            <a:ext cx="345425" cy="372353"/>
          </a:xfrm>
          <a:custGeom>
            <a:avLst/>
            <a:gdLst/>
            <a:ahLst/>
            <a:cxnLst/>
            <a:rect l="l" t="t" r="r" b="b"/>
            <a:pathLst>
              <a:path w="345425" h="372353">
                <a:moveTo>
                  <a:pt x="0" y="0"/>
                </a:moveTo>
                <a:lnTo>
                  <a:pt x="345424" y="0"/>
                </a:lnTo>
                <a:lnTo>
                  <a:pt x="345424" y="372353"/>
                </a:lnTo>
                <a:lnTo>
                  <a:pt x="0" y="372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59412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71936" y="5748499"/>
            <a:ext cx="180139" cy="339853"/>
          </a:xfrm>
          <a:custGeom>
            <a:avLst/>
            <a:gdLst/>
            <a:ahLst/>
            <a:cxnLst/>
            <a:rect l="l" t="t" r="r" b="b"/>
            <a:pathLst>
              <a:path w="180139" h="339853">
                <a:moveTo>
                  <a:pt x="0" y="0"/>
                </a:moveTo>
                <a:lnTo>
                  <a:pt x="180139" y="0"/>
                </a:lnTo>
                <a:lnTo>
                  <a:pt x="180139" y="339853"/>
                </a:lnTo>
                <a:lnTo>
                  <a:pt x="0" y="3398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85278" y="5724146"/>
            <a:ext cx="223991" cy="364199"/>
          </a:xfrm>
          <a:custGeom>
            <a:avLst/>
            <a:gdLst/>
            <a:ahLst/>
            <a:cxnLst/>
            <a:rect l="l" t="t" r="r" b="b"/>
            <a:pathLst>
              <a:path w="223991" h="364199">
                <a:moveTo>
                  <a:pt x="0" y="0"/>
                </a:moveTo>
                <a:lnTo>
                  <a:pt x="223991" y="0"/>
                </a:lnTo>
                <a:lnTo>
                  <a:pt x="223991" y="364199"/>
                </a:lnTo>
                <a:lnTo>
                  <a:pt x="0" y="3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9" r="-2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64678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75" r="-27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00057" y="5733866"/>
            <a:ext cx="51071" cy="354710"/>
          </a:xfrm>
          <a:custGeom>
            <a:avLst/>
            <a:gdLst/>
            <a:ahLst/>
            <a:cxnLst/>
            <a:rect l="l" t="t" r="r" b="b"/>
            <a:pathLst>
              <a:path w="51071" h="354710">
                <a:moveTo>
                  <a:pt x="0" y="0"/>
                </a:moveTo>
                <a:lnTo>
                  <a:pt x="51071" y="0"/>
                </a:lnTo>
                <a:lnTo>
                  <a:pt x="51071" y="354710"/>
                </a:lnTo>
                <a:lnTo>
                  <a:pt x="0" y="35471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6140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688" r="-168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76311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21636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492" r="-149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098526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1" r="-2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93" y="-41648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6" y="0"/>
                </a:lnTo>
                <a:lnTo>
                  <a:pt x="18292636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821071" y="8511499"/>
            <a:ext cx="686206" cy="676921"/>
          </a:xfrm>
          <a:custGeom>
            <a:avLst/>
            <a:gdLst/>
            <a:ahLst/>
            <a:cxnLst/>
            <a:rect l="l" t="t" r="r" b="b"/>
            <a:pathLst>
              <a:path w="686206" h="676921">
                <a:moveTo>
                  <a:pt x="0" y="0"/>
                </a:moveTo>
                <a:lnTo>
                  <a:pt x="686206" y="0"/>
                </a:lnTo>
                <a:lnTo>
                  <a:pt x="686206" y="676921"/>
                </a:lnTo>
                <a:lnTo>
                  <a:pt x="0" y="67692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439288" y="8946308"/>
            <a:ext cx="227168" cy="171924"/>
          </a:xfrm>
          <a:custGeom>
            <a:avLst/>
            <a:gdLst/>
            <a:ahLst/>
            <a:cxnLst/>
            <a:rect l="l" t="t" r="r" b="b"/>
            <a:pathLst>
              <a:path w="227168" h="171924">
                <a:moveTo>
                  <a:pt x="0" y="0"/>
                </a:moveTo>
                <a:lnTo>
                  <a:pt x="227168" y="0"/>
                </a:lnTo>
                <a:lnTo>
                  <a:pt x="227168" y="171924"/>
                </a:lnTo>
                <a:lnTo>
                  <a:pt x="0" y="17192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50" b="-5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666452" y="8484704"/>
            <a:ext cx="675992" cy="692705"/>
          </a:xfrm>
          <a:custGeom>
            <a:avLst/>
            <a:gdLst/>
            <a:ahLst/>
            <a:cxnLst/>
            <a:rect l="l" t="t" r="r" b="b"/>
            <a:pathLst>
              <a:path w="675992" h="692705">
                <a:moveTo>
                  <a:pt x="0" y="0"/>
                </a:moveTo>
                <a:lnTo>
                  <a:pt x="675992" y="0"/>
                </a:lnTo>
                <a:lnTo>
                  <a:pt x="675992" y="692704"/>
                </a:lnTo>
                <a:lnTo>
                  <a:pt x="0" y="6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152567" y="8821343"/>
            <a:ext cx="513889" cy="369418"/>
          </a:xfrm>
          <a:custGeom>
            <a:avLst/>
            <a:gdLst/>
            <a:ahLst/>
            <a:cxnLst/>
            <a:rect l="l" t="t" r="r" b="b"/>
            <a:pathLst>
              <a:path w="513889" h="369418">
                <a:moveTo>
                  <a:pt x="0" y="0"/>
                </a:moveTo>
                <a:lnTo>
                  <a:pt x="513889" y="0"/>
                </a:lnTo>
                <a:lnTo>
                  <a:pt x="513889" y="369418"/>
                </a:lnTo>
                <a:lnTo>
                  <a:pt x="0" y="36941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85" r="-185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136105" y="8501207"/>
            <a:ext cx="318050" cy="240367"/>
          </a:xfrm>
          <a:custGeom>
            <a:avLst/>
            <a:gdLst/>
            <a:ahLst/>
            <a:cxnLst/>
            <a:rect l="l" t="t" r="r" b="b"/>
            <a:pathLst>
              <a:path w="318050" h="240367">
                <a:moveTo>
                  <a:pt x="0" y="0"/>
                </a:moveTo>
                <a:lnTo>
                  <a:pt x="318050" y="0"/>
                </a:lnTo>
                <a:lnTo>
                  <a:pt x="318050" y="240367"/>
                </a:lnTo>
                <a:lnTo>
                  <a:pt x="0" y="2403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338" b="-338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845176" y="8975408"/>
            <a:ext cx="129292" cy="165265"/>
          </a:xfrm>
          <a:custGeom>
            <a:avLst/>
            <a:gdLst/>
            <a:ahLst/>
            <a:cxnLst/>
            <a:rect l="l" t="t" r="r" b="b"/>
            <a:pathLst>
              <a:path w="129292" h="165265">
                <a:moveTo>
                  <a:pt x="0" y="0"/>
                </a:moveTo>
                <a:lnTo>
                  <a:pt x="129292" y="0"/>
                </a:lnTo>
                <a:lnTo>
                  <a:pt x="129292" y="165265"/>
                </a:lnTo>
                <a:lnTo>
                  <a:pt x="0" y="165265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2155" b="-2155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829465" y="8586337"/>
            <a:ext cx="131410" cy="210636"/>
          </a:xfrm>
          <a:custGeom>
            <a:avLst/>
            <a:gdLst/>
            <a:ahLst/>
            <a:cxnLst/>
            <a:rect l="l" t="t" r="r" b="b"/>
            <a:pathLst>
              <a:path w="131410" h="210636">
                <a:moveTo>
                  <a:pt x="0" y="0"/>
                </a:moveTo>
                <a:lnTo>
                  <a:pt x="131409" y="0"/>
                </a:lnTo>
                <a:lnTo>
                  <a:pt x="131409" y="210635"/>
                </a:lnTo>
                <a:lnTo>
                  <a:pt x="0" y="21063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894" b="-894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090061" y="8514780"/>
            <a:ext cx="603564" cy="708492"/>
          </a:xfrm>
          <a:custGeom>
            <a:avLst/>
            <a:gdLst/>
            <a:ahLst/>
            <a:cxnLst/>
            <a:rect l="l" t="t" r="r" b="b"/>
            <a:pathLst>
              <a:path w="603564" h="708492">
                <a:moveTo>
                  <a:pt x="0" y="0"/>
                </a:moveTo>
                <a:lnTo>
                  <a:pt x="603565" y="0"/>
                </a:lnTo>
                <a:lnTo>
                  <a:pt x="603565" y="708492"/>
                </a:lnTo>
                <a:lnTo>
                  <a:pt x="0" y="70849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421175" y="8471351"/>
            <a:ext cx="1492195" cy="724277"/>
          </a:xfrm>
          <a:custGeom>
            <a:avLst/>
            <a:gdLst/>
            <a:ahLst/>
            <a:cxnLst/>
            <a:rect l="l" t="t" r="r" b="b"/>
            <a:pathLst>
              <a:path w="1492195" h="724277">
                <a:moveTo>
                  <a:pt x="0" y="0"/>
                </a:moveTo>
                <a:lnTo>
                  <a:pt x="1492196" y="0"/>
                </a:lnTo>
                <a:lnTo>
                  <a:pt x="1492196" y="724278"/>
                </a:lnTo>
                <a:lnTo>
                  <a:pt x="0" y="7242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540570" y="9330358"/>
            <a:ext cx="363038" cy="235996"/>
          </a:xfrm>
          <a:custGeom>
            <a:avLst/>
            <a:gdLst/>
            <a:ahLst/>
            <a:cxnLst/>
            <a:rect l="l" t="t" r="r" b="b"/>
            <a:pathLst>
              <a:path w="363038" h="235996">
                <a:moveTo>
                  <a:pt x="0" y="0"/>
                </a:moveTo>
                <a:lnTo>
                  <a:pt x="363038" y="0"/>
                </a:lnTo>
                <a:lnTo>
                  <a:pt x="363038" y="235996"/>
                </a:lnTo>
                <a:lnTo>
                  <a:pt x="0" y="23599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t="-291" b="-291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94375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t="-696" b="-696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8111443" y="9347699"/>
            <a:ext cx="96793" cy="218359"/>
          </a:xfrm>
          <a:custGeom>
            <a:avLst/>
            <a:gdLst/>
            <a:ahLst/>
            <a:cxnLst/>
            <a:rect l="l" t="t" r="r" b="b"/>
            <a:pathLst>
              <a:path w="96793" h="218359">
                <a:moveTo>
                  <a:pt x="0" y="0"/>
                </a:moveTo>
                <a:lnTo>
                  <a:pt x="96792" y="0"/>
                </a:lnTo>
                <a:lnTo>
                  <a:pt x="96792" y="218360"/>
                </a:lnTo>
                <a:lnTo>
                  <a:pt x="0" y="21836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940" r="-940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240121" y="9317140"/>
            <a:ext cx="110499" cy="246069"/>
          </a:xfrm>
          <a:custGeom>
            <a:avLst/>
            <a:gdLst/>
            <a:ahLst/>
            <a:cxnLst/>
            <a:rect l="l" t="t" r="r" b="b"/>
            <a:pathLst>
              <a:path w="110499" h="246069">
                <a:moveTo>
                  <a:pt x="0" y="0"/>
                </a:moveTo>
                <a:lnTo>
                  <a:pt x="110499" y="0"/>
                </a:lnTo>
                <a:lnTo>
                  <a:pt x="110499" y="246069"/>
                </a:lnTo>
                <a:lnTo>
                  <a:pt x="0" y="24606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91940" y="9392839"/>
            <a:ext cx="130945" cy="173511"/>
          </a:xfrm>
          <a:custGeom>
            <a:avLst/>
            <a:gdLst/>
            <a:ahLst/>
            <a:cxnLst/>
            <a:rect l="l" t="t" r="r" b="b"/>
            <a:pathLst>
              <a:path w="130945" h="173511">
                <a:moveTo>
                  <a:pt x="0" y="0"/>
                </a:moveTo>
                <a:lnTo>
                  <a:pt x="130944" y="0"/>
                </a:lnTo>
                <a:lnTo>
                  <a:pt x="130944" y="173511"/>
                </a:lnTo>
                <a:lnTo>
                  <a:pt x="0" y="173511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t="-2408" b="-2408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561572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 l="-119" r="-119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722469" y="9320168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6" y="0"/>
                </a:lnTo>
                <a:lnTo>
                  <a:pt x="35286" y="242355"/>
                </a:lnTo>
                <a:lnTo>
                  <a:pt x="0" y="242355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794972" y="9312252"/>
            <a:ext cx="163166" cy="254110"/>
          </a:xfrm>
          <a:custGeom>
            <a:avLst/>
            <a:gdLst/>
            <a:ahLst/>
            <a:cxnLst/>
            <a:rect l="l" t="t" r="r" b="b"/>
            <a:pathLst>
              <a:path w="163166" h="254110">
                <a:moveTo>
                  <a:pt x="0" y="0"/>
                </a:moveTo>
                <a:lnTo>
                  <a:pt x="163166" y="0"/>
                </a:lnTo>
                <a:lnTo>
                  <a:pt x="163166" y="254109"/>
                </a:lnTo>
                <a:lnTo>
                  <a:pt x="0" y="25410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-1912" r="-1912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9000529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9282505" y="9313534"/>
            <a:ext cx="298957" cy="248951"/>
          </a:xfrm>
          <a:custGeom>
            <a:avLst/>
            <a:gdLst/>
            <a:ahLst/>
            <a:cxnLst/>
            <a:rect l="l" t="t" r="r" b="b"/>
            <a:pathLst>
              <a:path w="298957" h="248951">
                <a:moveTo>
                  <a:pt x="0" y="0"/>
                </a:moveTo>
                <a:lnTo>
                  <a:pt x="298957" y="0"/>
                </a:lnTo>
                <a:lnTo>
                  <a:pt x="298957" y="248951"/>
                </a:lnTo>
                <a:lnTo>
                  <a:pt x="0" y="248951"/>
                </a:lnTo>
                <a:lnTo>
                  <a:pt x="0" y="0"/>
                </a:lnTo>
                <a:close/>
              </a:path>
            </a:pathLst>
          </a:custGeom>
          <a:blipFill>
            <a:blip r:embed="rId51"/>
            <a:stretch>
              <a:fillRect t="-268" b="-268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9619327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 l="-119" r="-119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780211" y="9320167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5" y="0"/>
                </a:lnTo>
                <a:lnTo>
                  <a:pt x="35285" y="242354"/>
                </a:lnTo>
                <a:lnTo>
                  <a:pt x="0" y="242354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852728" y="9392845"/>
            <a:ext cx="144540" cy="173511"/>
          </a:xfrm>
          <a:custGeom>
            <a:avLst/>
            <a:gdLst/>
            <a:ahLst/>
            <a:cxnLst/>
            <a:rect l="l" t="t" r="r" b="b"/>
            <a:pathLst>
              <a:path w="144540" h="173511">
                <a:moveTo>
                  <a:pt x="0" y="0"/>
                </a:moveTo>
                <a:lnTo>
                  <a:pt x="144539" y="0"/>
                </a:lnTo>
                <a:lnTo>
                  <a:pt x="144539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l="-418" r="-418"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003741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0205103" y="9347699"/>
            <a:ext cx="265448" cy="218655"/>
          </a:xfrm>
          <a:custGeom>
            <a:avLst/>
            <a:gdLst/>
            <a:ahLst/>
            <a:cxnLst/>
            <a:rect l="l" t="t" r="r" b="b"/>
            <a:pathLst>
              <a:path w="265448" h="218655">
                <a:moveTo>
                  <a:pt x="0" y="0"/>
                </a:moveTo>
                <a:lnTo>
                  <a:pt x="265448" y="0"/>
                </a:lnTo>
                <a:lnTo>
                  <a:pt x="265448" y="218655"/>
                </a:lnTo>
                <a:lnTo>
                  <a:pt x="0" y="218655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 l="-485" r="-485"/>
            </a:stretch>
          </a:blipFill>
        </p:spPr>
      </p:sp>
      <p:sp>
        <p:nvSpPr>
          <p:cNvPr id="48" name="TextBox 48"/>
          <p:cNvSpPr txBox="1"/>
          <p:nvPr/>
        </p:nvSpPr>
        <p:spPr>
          <a:xfrm>
            <a:off x="2434058" y="3449846"/>
            <a:ext cx="13853294" cy="755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48"/>
              </a:lnSpc>
              <a:spcBef>
                <a:spcPct val="0"/>
              </a:spcBef>
            </a:pPr>
            <a:r>
              <a:rPr lang="en-US" sz="4520" spc="99">
                <a:solidFill>
                  <a:srgbClr val="1D3780"/>
                </a:solidFill>
                <a:latin typeface="League Spartan"/>
              </a:rPr>
              <a:t>EFICIENCIA ENERGÉTICA E INNOVACIÓN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857255" y="9383339"/>
            <a:ext cx="2794681" cy="367432"/>
            <a:chOff x="0" y="0"/>
            <a:chExt cx="736048" cy="967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36048" cy="96772"/>
            </a:xfrm>
            <a:custGeom>
              <a:avLst/>
              <a:gdLst/>
              <a:ahLst/>
              <a:cxnLst/>
              <a:rect l="l" t="t" r="r" b="b"/>
              <a:pathLst>
                <a:path w="736048" h="96772">
                  <a:moveTo>
                    <a:pt x="0" y="0"/>
                  </a:moveTo>
                  <a:lnTo>
                    <a:pt x="736048" y="0"/>
                  </a:lnTo>
                  <a:lnTo>
                    <a:pt x="736048" y="96772"/>
                  </a:lnTo>
                  <a:lnTo>
                    <a:pt x="0" y="967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643101" y="7343397"/>
            <a:ext cx="1467465" cy="752014"/>
            <a:chOff x="0" y="0"/>
            <a:chExt cx="386493" cy="1980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60491" y="4788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114703" b="-504006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4797" y="526927"/>
            <a:ext cx="5882459" cy="133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RECUPERADORES DE CALOR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827059" y="-1510875"/>
            <a:ext cx="2060391" cy="5462799"/>
            <a:chOff x="0" y="0"/>
            <a:chExt cx="542655" cy="143876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2655" cy="1438762"/>
            </a:xfrm>
            <a:custGeom>
              <a:avLst/>
              <a:gdLst/>
              <a:ahLst/>
              <a:cxnLst/>
              <a:rect l="l" t="t" r="r" b="b"/>
              <a:pathLst>
                <a:path w="542655" h="1438762">
                  <a:moveTo>
                    <a:pt x="0" y="0"/>
                  </a:moveTo>
                  <a:lnTo>
                    <a:pt x="542655" y="0"/>
                  </a:lnTo>
                  <a:lnTo>
                    <a:pt x="542655" y="1438762"/>
                  </a:lnTo>
                  <a:lnTo>
                    <a:pt x="0" y="1438762"/>
                  </a:lnTo>
                  <a:close/>
                </a:path>
              </a:pathLst>
            </a:custGeom>
            <a:solidFill>
              <a:srgbClr val="1D378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1008435" y="999747"/>
            <a:ext cx="6274880" cy="6172200"/>
          </a:xfrm>
          <a:custGeom>
            <a:avLst/>
            <a:gdLst/>
            <a:ahLst/>
            <a:cxnLst/>
            <a:rect l="l" t="t" r="r" b="b"/>
            <a:pathLst>
              <a:path w="6274880" h="6172200">
                <a:moveTo>
                  <a:pt x="0" y="0"/>
                </a:moveTo>
                <a:lnTo>
                  <a:pt x="6274880" y="0"/>
                </a:lnTo>
                <a:lnTo>
                  <a:pt x="627488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8900419" y="7019371"/>
            <a:ext cx="2060391" cy="5462799"/>
            <a:chOff x="0" y="0"/>
            <a:chExt cx="542655" cy="14387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2655" cy="1438762"/>
            </a:xfrm>
            <a:custGeom>
              <a:avLst/>
              <a:gdLst/>
              <a:ahLst/>
              <a:cxnLst/>
              <a:rect l="l" t="t" r="r" b="b"/>
              <a:pathLst>
                <a:path w="542655" h="1438762">
                  <a:moveTo>
                    <a:pt x="0" y="0"/>
                  </a:moveTo>
                  <a:lnTo>
                    <a:pt x="542655" y="0"/>
                  </a:lnTo>
                  <a:lnTo>
                    <a:pt x="542655" y="1438762"/>
                  </a:lnTo>
                  <a:lnTo>
                    <a:pt x="0" y="1438762"/>
                  </a:lnTo>
                  <a:close/>
                </a:path>
              </a:pathLst>
            </a:custGeom>
            <a:solidFill>
              <a:srgbClr val="CC083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7737" y="3301803"/>
            <a:ext cx="8404946" cy="421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96"/>
              </a:lnSpc>
            </a:pPr>
            <a:r>
              <a:rPr lang="en-US" sz="2400" dirty="0">
                <a:solidFill>
                  <a:srgbClr val="1D3780"/>
                </a:solidFill>
                <a:latin typeface="Open Sans Light"/>
              </a:rPr>
              <a:t>Los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  <a:hlinkClick r:id="rId14" tooltip="https://www.jagaventilacion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recuperadores</a:t>
            </a:r>
            <a:r>
              <a:rPr lang="en-US" sz="2400" dirty="0">
                <a:solidFill>
                  <a:srgbClr val="1D3780"/>
                </a:solidFill>
                <a:latin typeface="Open Sans Light"/>
                <a:hlinkClick r:id="rId14" tooltip="https://www.jagaventilacion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  <a:hlinkClick r:id="rId14" tooltip="https://www.jagaventilacion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calor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son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  <a:hlinkClick r:id="rId15" tooltip="https://www.caloryfrio.com/aire-acondicionado/ventilacion/sistemas-de-ventilacion-en-viviendas-principales-problem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sistemas</a:t>
            </a:r>
            <a:r>
              <a:rPr lang="en-US" sz="2400" dirty="0">
                <a:solidFill>
                  <a:srgbClr val="1D3780"/>
                </a:solidFill>
                <a:latin typeface="Open Sans Light"/>
                <a:hlinkClick r:id="rId15" tooltip="https://www.caloryfrio.com/aire-acondicionado/ventilacion/sistemas-de-ventilacion-en-viviendas-principales-problem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  <a:hlinkClick r:id="rId15" tooltip="https://www.caloryfrio.com/aire-acondicionado/ventilacion/sistemas-de-ventilacion-en-viviendas-principales-problem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ventilación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que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cumplen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una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triple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función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:</a:t>
            </a:r>
          </a:p>
          <a:p>
            <a:pPr marL="570094" lvl="1" indent="-285047" algn="just">
              <a:lnSpc>
                <a:spcPts val="3696"/>
              </a:lnSpc>
              <a:buFont typeface="Arial"/>
              <a:buChar char="•"/>
            </a:pP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Renovar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el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aire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interior de un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espacio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, </a:t>
            </a:r>
          </a:p>
          <a:p>
            <a:pPr marL="570094" lvl="1" indent="-285047" algn="just">
              <a:lnSpc>
                <a:spcPts val="3696"/>
              </a:lnSpc>
              <a:buFont typeface="Arial"/>
              <a:buChar char="•"/>
            </a:pP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Climatizar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un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espacio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</a:p>
          <a:p>
            <a:pPr marL="570094" lvl="1" indent="-285047" algn="just">
              <a:lnSpc>
                <a:spcPts val="3696"/>
              </a:lnSpc>
              <a:buFont typeface="Arial"/>
              <a:buChar char="•"/>
            </a:pP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Ahorrar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energía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en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el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proceso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.</a:t>
            </a:r>
          </a:p>
          <a:p>
            <a:pPr algn="just">
              <a:lnSpc>
                <a:spcPts val="3696"/>
              </a:lnSpc>
            </a:pPr>
            <a:endParaRPr lang="en-US" sz="2400" dirty="0">
              <a:solidFill>
                <a:srgbClr val="1D3780"/>
              </a:solidFill>
              <a:latin typeface="Open Sans Light"/>
            </a:endParaRPr>
          </a:p>
          <a:p>
            <a:pPr marL="0" lvl="0" indent="0" algn="just">
              <a:lnSpc>
                <a:spcPts val="3696"/>
              </a:lnSpc>
              <a:spcBef>
                <a:spcPct val="0"/>
              </a:spcBef>
            </a:pPr>
            <a:r>
              <a:rPr lang="en-US" sz="2400" dirty="0">
                <a:solidFill>
                  <a:srgbClr val="1D3780"/>
                </a:solidFill>
                <a:latin typeface="Open Sans Light"/>
              </a:rPr>
              <a:t> De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esta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forma, se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consigue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recuperar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un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porcentaje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muy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elevado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de la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energía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usada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para la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climatización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del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aire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del local que de lo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contrario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 se </a:t>
            </a:r>
            <a:r>
              <a:rPr lang="en-US" sz="2400" dirty="0" err="1">
                <a:solidFill>
                  <a:srgbClr val="1D3780"/>
                </a:solidFill>
                <a:latin typeface="Open Sans Light"/>
              </a:rPr>
              <a:t>derrocharía</a:t>
            </a:r>
            <a:r>
              <a:rPr lang="en-US" sz="2400" dirty="0">
                <a:solidFill>
                  <a:srgbClr val="1D3780"/>
                </a:solidFill>
                <a:latin typeface="Open Sans Light"/>
              </a:rPr>
              <a:t>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966849" y="1800585"/>
            <a:ext cx="3975906" cy="4833928"/>
          </a:xfrm>
          <a:custGeom>
            <a:avLst/>
            <a:gdLst/>
            <a:ahLst/>
            <a:cxnLst/>
            <a:rect l="l" t="t" r="r" b="b"/>
            <a:pathLst>
              <a:path w="3975906" h="4833928">
                <a:moveTo>
                  <a:pt x="0" y="0"/>
                </a:moveTo>
                <a:lnTo>
                  <a:pt x="3975906" y="0"/>
                </a:lnTo>
                <a:lnTo>
                  <a:pt x="3975906" y="4833929"/>
                </a:lnTo>
                <a:lnTo>
                  <a:pt x="0" y="483392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070273" y="3600450"/>
            <a:ext cx="1637154" cy="3086100"/>
            <a:chOff x="0" y="0"/>
            <a:chExt cx="4311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185" cy="812800"/>
            </a:xfrm>
            <a:custGeom>
              <a:avLst/>
              <a:gdLst/>
              <a:ahLst/>
              <a:cxnLst/>
              <a:rect l="l" t="t" r="r" b="b"/>
              <a:pathLst>
                <a:path w="431185" h="812800">
                  <a:moveTo>
                    <a:pt x="0" y="0"/>
                  </a:moveTo>
                  <a:lnTo>
                    <a:pt x="431185" y="0"/>
                  </a:lnTo>
                  <a:lnTo>
                    <a:pt x="4311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988342" y="2262910"/>
            <a:ext cx="10032458" cy="5090389"/>
          </a:xfrm>
          <a:custGeom>
            <a:avLst/>
            <a:gdLst/>
            <a:ahLst/>
            <a:cxnLst/>
            <a:rect l="l" t="t" r="r" b="b"/>
            <a:pathLst>
              <a:path w="9433898" h="4977704">
                <a:moveTo>
                  <a:pt x="0" y="0"/>
                </a:moveTo>
                <a:lnTo>
                  <a:pt x="9433898" y="0"/>
                </a:lnTo>
                <a:lnTo>
                  <a:pt x="9433898" y="4977704"/>
                </a:lnTo>
                <a:lnTo>
                  <a:pt x="0" y="4977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6" b="-527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89507" y="235301"/>
            <a:ext cx="15371691" cy="1762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0"/>
              </a:lnSpc>
            </a:pPr>
            <a:r>
              <a:rPr lang="en-US" sz="7220" spc="158">
                <a:solidFill>
                  <a:srgbClr val="1D3780"/>
                </a:solidFill>
                <a:latin typeface="League Spartan"/>
              </a:rPr>
              <a:t>RECUPERADORES DE CALOR</a:t>
            </a:r>
          </a:p>
          <a:p>
            <a:pPr marL="0" lvl="0" indent="0" algn="ctr">
              <a:lnSpc>
                <a:spcPts val="4108"/>
              </a:lnSpc>
              <a:spcBef>
                <a:spcPct val="0"/>
              </a:spcBef>
            </a:pPr>
            <a:r>
              <a:rPr lang="en-US" sz="3020" spc="66">
                <a:solidFill>
                  <a:srgbClr val="1D3780"/>
                </a:solidFill>
                <a:latin typeface="League Spartan"/>
              </a:rPr>
              <a:t>¿COMO FUNCIONAN?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864" y="0"/>
            <a:ext cx="18224474" cy="10287387"/>
          </a:xfrm>
          <a:custGeom>
            <a:avLst/>
            <a:gdLst/>
            <a:ahLst/>
            <a:cxnLst/>
            <a:rect l="l" t="t" r="r" b="b"/>
            <a:pathLst>
              <a:path w="18224474" h="10287387">
                <a:moveTo>
                  <a:pt x="0" y="0"/>
                </a:moveTo>
                <a:lnTo>
                  <a:pt x="18224474" y="0"/>
                </a:lnTo>
                <a:lnTo>
                  <a:pt x="18224474" y="10287387"/>
                </a:lnTo>
                <a:lnTo>
                  <a:pt x="0" y="10287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537022" y="9761136"/>
            <a:ext cx="1434814" cy="47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3060">
                <a:solidFill>
                  <a:srgbClr val="FFFFFF"/>
                </a:solidFill>
                <a:latin typeface="Montserrat Medium"/>
              </a:rPr>
              <a:t>JONAS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3393" y="695683"/>
            <a:ext cx="8958900" cy="1014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08"/>
              </a:lnSpc>
              <a:spcBef>
                <a:spcPct val="0"/>
              </a:spcBef>
            </a:pPr>
            <a:r>
              <a:rPr lang="en-US" sz="3020" u="none" strike="noStrike" spc="66">
                <a:solidFill>
                  <a:srgbClr val="1D3780"/>
                </a:solidFill>
                <a:latin typeface="League Spartan"/>
              </a:rPr>
              <a:t>RECUPERACIÓN DE CALOR RESIDENCIAL CENTRALIZADO</a:t>
            </a:r>
          </a:p>
        </p:txBody>
      </p:sp>
      <p:sp>
        <p:nvSpPr>
          <p:cNvPr id="6" name="Freeform 6"/>
          <p:cNvSpPr/>
          <p:nvPr/>
        </p:nvSpPr>
        <p:spPr>
          <a:xfrm>
            <a:off x="576386" y="2434883"/>
            <a:ext cx="6862406" cy="5907791"/>
          </a:xfrm>
          <a:custGeom>
            <a:avLst/>
            <a:gdLst/>
            <a:ahLst/>
            <a:cxnLst/>
            <a:rect l="l" t="t" r="r" b="b"/>
            <a:pathLst>
              <a:path w="9202831" h="6226292">
                <a:moveTo>
                  <a:pt x="0" y="0"/>
                </a:moveTo>
                <a:lnTo>
                  <a:pt x="9202831" y="0"/>
                </a:lnTo>
                <a:lnTo>
                  <a:pt x="9202831" y="6226292"/>
                </a:lnTo>
                <a:lnTo>
                  <a:pt x="0" y="6226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60491" y="4788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4703" b="-504006"/>
            </a:stretch>
          </a:blipFill>
        </p:spPr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9F846671-7001-EF48-6194-B974A2351AA8}"/>
              </a:ext>
            </a:extLst>
          </p:cNvPr>
          <p:cNvSpPr/>
          <p:nvPr/>
        </p:nvSpPr>
        <p:spPr>
          <a:xfrm>
            <a:off x="7709069" y="3075197"/>
            <a:ext cx="3618350" cy="5046371"/>
          </a:xfrm>
          <a:custGeom>
            <a:avLst/>
            <a:gdLst/>
            <a:ahLst/>
            <a:cxnLst/>
            <a:rect l="l" t="t" r="r" b="b"/>
            <a:pathLst>
              <a:path w="4956848" h="5869673">
                <a:moveTo>
                  <a:pt x="0" y="0"/>
                </a:moveTo>
                <a:lnTo>
                  <a:pt x="4956848" y="0"/>
                </a:lnTo>
                <a:lnTo>
                  <a:pt x="4956848" y="5869672"/>
                </a:lnTo>
                <a:lnTo>
                  <a:pt x="0" y="5869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C4D6A35-FF0F-82BA-DC8E-3344FEB37E0B}"/>
              </a:ext>
            </a:extLst>
          </p:cNvPr>
          <p:cNvSpPr/>
          <p:nvPr/>
        </p:nvSpPr>
        <p:spPr>
          <a:xfrm>
            <a:off x="12115800" y="2044927"/>
            <a:ext cx="4310134" cy="6076641"/>
          </a:xfrm>
          <a:custGeom>
            <a:avLst/>
            <a:gdLst/>
            <a:ahLst/>
            <a:cxnLst/>
            <a:rect l="l" t="t" r="r" b="b"/>
            <a:pathLst>
              <a:path w="6390846" h="6934944">
                <a:moveTo>
                  <a:pt x="0" y="0"/>
                </a:moveTo>
                <a:lnTo>
                  <a:pt x="6390846" y="0"/>
                </a:lnTo>
                <a:lnTo>
                  <a:pt x="6390846" y="6934944"/>
                </a:lnTo>
                <a:lnTo>
                  <a:pt x="0" y="6934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430000" y="1060429"/>
            <a:ext cx="4880031" cy="4083071"/>
          </a:xfrm>
          <a:custGeom>
            <a:avLst/>
            <a:gdLst/>
            <a:ahLst/>
            <a:cxnLst/>
            <a:rect l="l" t="t" r="r" b="b"/>
            <a:pathLst>
              <a:path w="4880031" h="4083071">
                <a:moveTo>
                  <a:pt x="0" y="0"/>
                </a:moveTo>
                <a:lnTo>
                  <a:pt x="4880031" y="0"/>
                </a:lnTo>
                <a:lnTo>
                  <a:pt x="4880031" y="4083071"/>
                </a:lnTo>
                <a:lnTo>
                  <a:pt x="0" y="4083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51" b="-7524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7600950" y="7599305"/>
            <a:ext cx="3086100" cy="830087"/>
            <a:chOff x="0" y="0"/>
            <a:chExt cx="812800" cy="2186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18624"/>
            </a:xfrm>
            <a:custGeom>
              <a:avLst/>
              <a:gdLst/>
              <a:ahLst/>
              <a:cxnLst/>
              <a:rect l="l" t="t" r="r" b="b"/>
              <a:pathLst>
                <a:path w="812800" h="218624">
                  <a:moveTo>
                    <a:pt x="0" y="0"/>
                  </a:moveTo>
                  <a:lnTo>
                    <a:pt x="812800" y="0"/>
                  </a:lnTo>
                  <a:lnTo>
                    <a:pt x="812800" y="218624"/>
                  </a:lnTo>
                  <a:lnTo>
                    <a:pt x="0" y="2186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522260" y="5807302"/>
            <a:ext cx="3774138" cy="1907484"/>
          </a:xfrm>
          <a:custGeom>
            <a:avLst/>
            <a:gdLst/>
            <a:ahLst/>
            <a:cxnLst/>
            <a:rect l="l" t="t" r="r" b="b"/>
            <a:pathLst>
              <a:path w="2869559" h="1088453">
                <a:moveTo>
                  <a:pt x="0" y="0"/>
                </a:moveTo>
                <a:lnTo>
                  <a:pt x="2869559" y="0"/>
                </a:lnTo>
                <a:lnTo>
                  <a:pt x="2869559" y="1088453"/>
                </a:lnTo>
                <a:lnTo>
                  <a:pt x="0" y="1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3" name="TextBox 13"/>
          <p:cNvSpPr txBox="1"/>
          <p:nvPr/>
        </p:nvSpPr>
        <p:spPr>
          <a:xfrm>
            <a:off x="295511" y="5823243"/>
            <a:ext cx="5206354" cy="60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89"/>
              </a:lnSpc>
              <a:spcBef>
                <a:spcPct val="0"/>
              </a:spcBef>
            </a:pPr>
            <a:r>
              <a:rPr lang="en-US" sz="3668" spc="80" dirty="0">
                <a:solidFill>
                  <a:srgbClr val="1D3780"/>
                </a:solidFill>
                <a:latin typeface="League Spartan"/>
              </a:rPr>
              <a:t>Nidia </a:t>
            </a:r>
            <a:r>
              <a:rPr lang="en-US" sz="3668" spc="80" dirty="0" err="1">
                <a:solidFill>
                  <a:srgbClr val="1D3780"/>
                </a:solidFill>
                <a:latin typeface="League Spartan"/>
              </a:rPr>
              <a:t>Ruz</a:t>
            </a:r>
            <a:r>
              <a:rPr lang="en-US" sz="3668" spc="80" dirty="0">
                <a:solidFill>
                  <a:srgbClr val="1D3780"/>
                </a:solidFill>
                <a:latin typeface="League Spartan"/>
              </a:rPr>
              <a:t> </a:t>
            </a:r>
            <a:r>
              <a:rPr lang="en-US" sz="3668" spc="80" dirty="0" err="1">
                <a:solidFill>
                  <a:srgbClr val="1D3780"/>
                </a:solidFill>
                <a:latin typeface="League Spartan"/>
              </a:rPr>
              <a:t>Cuadra</a:t>
            </a:r>
            <a:r>
              <a:rPr lang="en-US" sz="3668" spc="80" dirty="0">
                <a:solidFill>
                  <a:srgbClr val="1D3780"/>
                </a:solidFill>
                <a:latin typeface="League Spartan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3400" y="6796922"/>
            <a:ext cx="8117621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Ingeniera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en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climatización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- USACH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399" y="7302287"/>
            <a:ext cx="8117621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Dibujante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REVIT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3398" y="7831469"/>
            <a:ext cx="8117621" cy="40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Estudiante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de </a:t>
            </a:r>
            <a:r>
              <a:rPr lang="en-US" sz="2361" dirty="0" err="1">
                <a:solidFill>
                  <a:srgbClr val="000000"/>
                </a:solidFill>
                <a:latin typeface="Open Sans Light"/>
              </a:rPr>
              <a:t>Ingenieria</a:t>
            </a:r>
            <a:r>
              <a:rPr lang="en-US" sz="2361" dirty="0">
                <a:solidFill>
                  <a:srgbClr val="000000"/>
                </a:solidFill>
                <a:latin typeface="Open Sans Light"/>
              </a:rPr>
              <a:t> Civil Industrial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5DE0145-2912-0DB5-D283-2A7B1F0D7A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34866"/>
            <a:ext cx="3189452" cy="45441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660408" y="2272852"/>
            <a:ext cx="9357255" cy="6847134"/>
          </a:xfrm>
          <a:custGeom>
            <a:avLst/>
            <a:gdLst/>
            <a:ahLst/>
            <a:cxnLst/>
            <a:rect l="l" t="t" r="r" b="b"/>
            <a:pathLst>
              <a:path w="9357255" h="6847134">
                <a:moveTo>
                  <a:pt x="0" y="0"/>
                </a:moveTo>
                <a:lnTo>
                  <a:pt x="9357255" y="0"/>
                </a:lnTo>
                <a:lnTo>
                  <a:pt x="9357255" y="6847135"/>
                </a:lnTo>
                <a:lnTo>
                  <a:pt x="0" y="68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89507" y="216251"/>
            <a:ext cx="14989895" cy="198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</a:pPr>
            <a:r>
              <a:rPr lang="en-US" sz="8220" spc="180">
                <a:solidFill>
                  <a:srgbClr val="1D3780"/>
                </a:solidFill>
                <a:latin typeface="League Spartan"/>
              </a:rPr>
              <a:t>LCI</a:t>
            </a:r>
          </a:p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spc="70">
                <a:solidFill>
                  <a:srgbClr val="1D3780"/>
                </a:solidFill>
                <a:latin typeface="League Spartan"/>
              </a:rPr>
              <a:t>CATÁLOGO INDUSTRIAL</a:t>
            </a:r>
          </a:p>
        </p:txBody>
      </p:sp>
      <p:sp>
        <p:nvSpPr>
          <p:cNvPr id="10" name="Freeform 10"/>
          <p:cNvSpPr/>
          <p:nvPr/>
        </p:nvSpPr>
        <p:spPr>
          <a:xfrm>
            <a:off x="464932" y="8070715"/>
            <a:ext cx="1818664" cy="1527678"/>
          </a:xfrm>
          <a:custGeom>
            <a:avLst/>
            <a:gdLst/>
            <a:ahLst/>
            <a:cxnLst/>
            <a:rect l="l" t="t" r="r" b="b"/>
            <a:pathLst>
              <a:path w="1818664" h="1527678">
                <a:moveTo>
                  <a:pt x="0" y="0"/>
                </a:moveTo>
                <a:lnTo>
                  <a:pt x="1818664" y="0"/>
                </a:lnTo>
                <a:lnTo>
                  <a:pt x="1818664" y="1527677"/>
                </a:lnTo>
                <a:lnTo>
                  <a:pt x="0" y="15276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60491" y="4788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14703" b="-50400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8091" y="6312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14703" b="-504006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070273" y="3600450"/>
            <a:ext cx="1637154" cy="3086100"/>
            <a:chOff x="0" y="0"/>
            <a:chExt cx="4311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185" cy="812800"/>
            </a:xfrm>
            <a:custGeom>
              <a:avLst/>
              <a:gdLst/>
              <a:ahLst/>
              <a:cxnLst/>
              <a:rect l="l" t="t" r="r" b="b"/>
              <a:pathLst>
                <a:path w="431185" h="812800">
                  <a:moveTo>
                    <a:pt x="0" y="0"/>
                  </a:moveTo>
                  <a:lnTo>
                    <a:pt x="431185" y="0"/>
                  </a:lnTo>
                  <a:lnTo>
                    <a:pt x="4311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00991" y="2757482"/>
            <a:ext cx="5772388" cy="5362928"/>
          </a:xfrm>
          <a:custGeom>
            <a:avLst/>
            <a:gdLst/>
            <a:ahLst/>
            <a:cxnLst/>
            <a:rect l="l" t="t" r="r" b="b"/>
            <a:pathLst>
              <a:path w="5772388" h="5362928">
                <a:moveTo>
                  <a:pt x="0" y="0"/>
                </a:moveTo>
                <a:lnTo>
                  <a:pt x="5772388" y="0"/>
                </a:lnTo>
                <a:lnTo>
                  <a:pt x="5772388" y="5362928"/>
                </a:lnTo>
                <a:lnTo>
                  <a:pt x="0" y="53629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03560" y="3797438"/>
            <a:ext cx="7269440" cy="3754408"/>
          </a:xfrm>
          <a:custGeom>
            <a:avLst/>
            <a:gdLst/>
            <a:ahLst/>
            <a:cxnLst/>
            <a:rect l="l" t="t" r="r" b="b"/>
            <a:pathLst>
              <a:path w="7269440" h="3754408">
                <a:moveTo>
                  <a:pt x="0" y="0"/>
                </a:moveTo>
                <a:lnTo>
                  <a:pt x="7269441" y="0"/>
                </a:lnTo>
                <a:lnTo>
                  <a:pt x="7269441" y="3754408"/>
                </a:lnTo>
                <a:lnTo>
                  <a:pt x="0" y="3754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120097" y="8120410"/>
            <a:ext cx="12566927" cy="1374810"/>
          </a:xfrm>
          <a:custGeom>
            <a:avLst/>
            <a:gdLst/>
            <a:ahLst/>
            <a:cxnLst/>
            <a:rect l="l" t="t" r="r" b="b"/>
            <a:pathLst>
              <a:path w="12566927" h="1374810">
                <a:moveTo>
                  <a:pt x="0" y="0"/>
                </a:moveTo>
                <a:lnTo>
                  <a:pt x="12566927" y="0"/>
                </a:lnTo>
                <a:lnTo>
                  <a:pt x="12566927" y="1374810"/>
                </a:lnTo>
                <a:lnTo>
                  <a:pt x="0" y="1374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89507" y="216251"/>
            <a:ext cx="14989895" cy="254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</a:pPr>
            <a:r>
              <a:rPr lang="en-US" sz="8220" spc="180">
                <a:solidFill>
                  <a:srgbClr val="1D3780"/>
                </a:solidFill>
                <a:latin typeface="League Spartan"/>
              </a:rPr>
              <a:t>RECUPERADOR DE CALOR</a:t>
            </a:r>
          </a:p>
          <a:p>
            <a:pPr algn="ctr">
              <a:lnSpc>
                <a:spcPts val="4380"/>
              </a:lnSpc>
            </a:pPr>
            <a:r>
              <a:rPr lang="en-US" sz="3220" spc="70">
                <a:solidFill>
                  <a:srgbClr val="1D3780"/>
                </a:solidFill>
                <a:latin typeface="League Spartan"/>
              </a:rPr>
              <a:t>RECUPERADOR DE CALOR DESCENTRALIZADO</a:t>
            </a:r>
          </a:p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spc="70">
                <a:solidFill>
                  <a:srgbClr val="1D3780"/>
                </a:solidFill>
                <a:latin typeface="League Spartan"/>
              </a:rPr>
              <a:t>REC ICE FLOW SOCIAL</a:t>
            </a:r>
          </a:p>
        </p:txBody>
      </p:sp>
      <p:sp>
        <p:nvSpPr>
          <p:cNvPr id="15" name="Freeform 15"/>
          <p:cNvSpPr/>
          <p:nvPr/>
        </p:nvSpPr>
        <p:spPr>
          <a:xfrm>
            <a:off x="-160491" y="4788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114703" b="-504006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070273" y="3600450"/>
            <a:ext cx="1637154" cy="3086100"/>
            <a:chOff x="0" y="0"/>
            <a:chExt cx="43118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1185" cy="812800"/>
            </a:xfrm>
            <a:custGeom>
              <a:avLst/>
              <a:gdLst/>
              <a:ahLst/>
              <a:cxnLst/>
              <a:rect l="l" t="t" r="r" b="b"/>
              <a:pathLst>
                <a:path w="431185" h="812800">
                  <a:moveTo>
                    <a:pt x="0" y="0"/>
                  </a:moveTo>
                  <a:lnTo>
                    <a:pt x="431185" y="0"/>
                  </a:lnTo>
                  <a:lnTo>
                    <a:pt x="43118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5071" y="3305175"/>
            <a:ext cx="11205691" cy="3972927"/>
          </a:xfrm>
          <a:custGeom>
            <a:avLst/>
            <a:gdLst/>
            <a:ahLst/>
            <a:cxnLst/>
            <a:rect l="l" t="t" r="r" b="b"/>
            <a:pathLst>
              <a:path w="11205691" h="3972927">
                <a:moveTo>
                  <a:pt x="0" y="0"/>
                </a:moveTo>
                <a:lnTo>
                  <a:pt x="11205691" y="0"/>
                </a:lnTo>
                <a:lnTo>
                  <a:pt x="11205691" y="3972927"/>
                </a:lnTo>
                <a:lnTo>
                  <a:pt x="0" y="39729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68804" y="6931253"/>
            <a:ext cx="5597080" cy="2327047"/>
          </a:xfrm>
          <a:custGeom>
            <a:avLst/>
            <a:gdLst/>
            <a:ahLst/>
            <a:cxnLst/>
            <a:rect l="l" t="t" r="r" b="b"/>
            <a:pathLst>
              <a:path w="5597080" h="2327047">
                <a:moveTo>
                  <a:pt x="0" y="0"/>
                </a:moveTo>
                <a:lnTo>
                  <a:pt x="5597080" y="0"/>
                </a:lnTo>
                <a:lnTo>
                  <a:pt x="5597080" y="2327047"/>
                </a:lnTo>
                <a:lnTo>
                  <a:pt x="0" y="23270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79467" y="3297099"/>
            <a:ext cx="6872882" cy="3634154"/>
          </a:xfrm>
          <a:custGeom>
            <a:avLst/>
            <a:gdLst/>
            <a:ahLst/>
            <a:cxnLst/>
            <a:rect l="l" t="t" r="r" b="b"/>
            <a:pathLst>
              <a:path w="6872882" h="3634154">
                <a:moveTo>
                  <a:pt x="0" y="0"/>
                </a:moveTo>
                <a:lnTo>
                  <a:pt x="6872882" y="0"/>
                </a:lnTo>
                <a:lnTo>
                  <a:pt x="6872882" y="3634154"/>
                </a:lnTo>
                <a:lnTo>
                  <a:pt x="0" y="36341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589507" y="216251"/>
            <a:ext cx="14989895" cy="250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</a:pPr>
            <a:r>
              <a:rPr lang="en-US" sz="8220" spc="180">
                <a:solidFill>
                  <a:srgbClr val="1D3780"/>
                </a:solidFill>
                <a:latin typeface="League Spartan"/>
              </a:rPr>
              <a:t>RC SOCIAL</a:t>
            </a:r>
          </a:p>
          <a:p>
            <a:pPr algn="ctr">
              <a:lnSpc>
                <a:spcPts val="4244"/>
              </a:lnSpc>
            </a:pPr>
            <a:r>
              <a:rPr lang="en-US" sz="3120" spc="68">
                <a:solidFill>
                  <a:srgbClr val="1D3780"/>
                </a:solidFill>
                <a:latin typeface="League Spartan"/>
              </a:rPr>
              <a:t>RECUPERADOR DE CALOR DESCENTRALIZADO</a:t>
            </a:r>
          </a:p>
          <a:p>
            <a:pPr marL="0" lvl="0" indent="0" algn="ctr">
              <a:lnSpc>
                <a:spcPts val="4244"/>
              </a:lnSpc>
              <a:spcBef>
                <a:spcPct val="0"/>
              </a:spcBef>
            </a:pPr>
            <a:r>
              <a:rPr lang="en-US" sz="3120" spc="68">
                <a:solidFill>
                  <a:srgbClr val="1D3780"/>
                </a:solidFill>
                <a:latin typeface="League Spartan"/>
              </a:rPr>
              <a:t>REC ICE FLOW SOCIAL</a:t>
            </a:r>
          </a:p>
        </p:txBody>
      </p:sp>
      <p:sp>
        <p:nvSpPr>
          <p:cNvPr id="15" name="Freeform 15"/>
          <p:cNvSpPr/>
          <p:nvPr/>
        </p:nvSpPr>
        <p:spPr>
          <a:xfrm>
            <a:off x="-160491" y="478829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114703" b="-504006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702" y="1573972"/>
            <a:ext cx="5738085" cy="8084179"/>
          </a:xfrm>
          <a:custGeom>
            <a:avLst/>
            <a:gdLst/>
            <a:ahLst/>
            <a:cxnLst/>
            <a:rect l="l" t="t" r="r" b="b"/>
            <a:pathLst>
              <a:path w="5738085" h="8084179">
                <a:moveTo>
                  <a:pt x="0" y="0"/>
                </a:moveTo>
                <a:lnTo>
                  <a:pt x="5738086" y="0"/>
                </a:lnTo>
                <a:lnTo>
                  <a:pt x="5738086" y="8084180"/>
                </a:lnTo>
                <a:lnTo>
                  <a:pt x="0" y="808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864" y="0"/>
            <a:ext cx="18224473" cy="10287388"/>
          </a:xfrm>
          <a:custGeom>
            <a:avLst/>
            <a:gdLst/>
            <a:ahLst/>
            <a:cxnLst/>
            <a:rect l="l" t="t" r="r" b="b"/>
            <a:pathLst>
              <a:path w="18224473" h="10287388">
                <a:moveTo>
                  <a:pt x="0" y="0"/>
                </a:moveTo>
                <a:lnTo>
                  <a:pt x="18224474" y="0"/>
                </a:lnTo>
                <a:lnTo>
                  <a:pt x="18224474" y="10287388"/>
                </a:lnTo>
                <a:lnTo>
                  <a:pt x="0" y="1028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537022" y="9761136"/>
            <a:ext cx="1434814" cy="477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72"/>
              </a:lnSpc>
            </a:pPr>
            <a:r>
              <a:rPr lang="en-US" sz="3060" spc="-15">
                <a:solidFill>
                  <a:srgbClr val="FFFFFF"/>
                </a:solidFill>
                <a:latin typeface="Montserrat Medium"/>
              </a:rPr>
              <a:t>JONAS</a:t>
            </a:r>
          </a:p>
        </p:txBody>
      </p:sp>
      <p:sp>
        <p:nvSpPr>
          <p:cNvPr id="5" name="Freeform 5"/>
          <p:cNvSpPr/>
          <p:nvPr/>
        </p:nvSpPr>
        <p:spPr>
          <a:xfrm>
            <a:off x="31857" y="338022"/>
            <a:ext cx="432942" cy="799278"/>
          </a:xfrm>
          <a:custGeom>
            <a:avLst/>
            <a:gdLst/>
            <a:ahLst/>
            <a:cxnLst/>
            <a:rect l="l" t="t" r="r" b="b"/>
            <a:pathLst>
              <a:path w="432942" h="799278">
                <a:moveTo>
                  <a:pt x="0" y="0"/>
                </a:moveTo>
                <a:lnTo>
                  <a:pt x="432942" y="0"/>
                </a:lnTo>
                <a:lnTo>
                  <a:pt x="432942" y="799278"/>
                </a:lnTo>
                <a:lnTo>
                  <a:pt x="0" y="799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38147" y="407521"/>
            <a:ext cx="6810866" cy="534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80"/>
              </a:lnSpc>
              <a:spcBef>
                <a:spcPct val="0"/>
              </a:spcBef>
            </a:pPr>
            <a:r>
              <a:rPr lang="en-US" sz="3220" u="none" strike="noStrike" spc="70">
                <a:solidFill>
                  <a:srgbClr val="1D3780"/>
                </a:solidFill>
                <a:latin typeface="League Spartan"/>
              </a:rPr>
              <a:t>NORMATIVA DE VENTILACIÓN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1852" y="1038225"/>
            <a:ext cx="8932912" cy="32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3"/>
              </a:lnSpc>
            </a:pPr>
            <a:r>
              <a:rPr lang="en-US" sz="2039" spc="-81" dirty="0">
                <a:solidFill>
                  <a:srgbClr val="2F5496"/>
                </a:solidFill>
                <a:latin typeface="Open Sans"/>
              </a:rPr>
              <a:t>NCh3309 – Cálculo </a:t>
            </a:r>
            <a:r>
              <a:rPr lang="en-US" sz="2039" spc="-81" dirty="0" err="1">
                <a:solidFill>
                  <a:srgbClr val="2F5496"/>
                </a:solidFill>
                <a:latin typeface="Open Sans"/>
              </a:rPr>
              <a:t>Ingresos</a:t>
            </a:r>
            <a:r>
              <a:rPr lang="en-US" sz="2039" spc="-81" dirty="0">
                <a:solidFill>
                  <a:srgbClr val="2F5496"/>
                </a:solidFill>
                <a:latin typeface="Open Sans"/>
              </a:rPr>
              <a:t> </a:t>
            </a:r>
            <a:r>
              <a:rPr lang="en-US" sz="2039" spc="-81" dirty="0" err="1">
                <a:solidFill>
                  <a:srgbClr val="2F5496"/>
                </a:solidFill>
                <a:latin typeface="Open Sans"/>
              </a:rPr>
              <a:t>Pasivos</a:t>
            </a:r>
            <a:endParaRPr lang="en-US" sz="2039" spc="-81" dirty="0">
              <a:solidFill>
                <a:srgbClr val="2F5496"/>
              </a:solidFill>
              <a:latin typeface="Open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726894" y="698648"/>
            <a:ext cx="8078795" cy="4588484"/>
          </a:xfrm>
          <a:custGeom>
            <a:avLst/>
            <a:gdLst/>
            <a:ahLst/>
            <a:cxnLst/>
            <a:rect l="l" t="t" r="r" b="b"/>
            <a:pathLst>
              <a:path w="8078795" h="4588484">
                <a:moveTo>
                  <a:pt x="0" y="0"/>
                </a:moveTo>
                <a:lnTo>
                  <a:pt x="8078794" y="0"/>
                </a:lnTo>
                <a:lnTo>
                  <a:pt x="8078794" y="4588483"/>
                </a:lnTo>
                <a:lnTo>
                  <a:pt x="0" y="45884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771324" y="1585690"/>
            <a:ext cx="6736926" cy="965662"/>
            <a:chOff x="0" y="0"/>
            <a:chExt cx="8982568" cy="1287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982583" cy="1287526"/>
            </a:xfrm>
            <a:custGeom>
              <a:avLst/>
              <a:gdLst/>
              <a:ahLst/>
              <a:cxnLst/>
              <a:rect l="l" t="t" r="r" b="b"/>
              <a:pathLst>
                <a:path w="8982583" h="1287526">
                  <a:moveTo>
                    <a:pt x="34925" y="0"/>
                  </a:moveTo>
                  <a:lnTo>
                    <a:pt x="8947658" y="0"/>
                  </a:lnTo>
                  <a:cubicBezTo>
                    <a:pt x="8966962" y="0"/>
                    <a:pt x="8982583" y="15621"/>
                    <a:pt x="8982583" y="34925"/>
                  </a:cubicBezTo>
                  <a:lnTo>
                    <a:pt x="8982583" y="1252601"/>
                  </a:lnTo>
                  <a:cubicBezTo>
                    <a:pt x="8982583" y="1271905"/>
                    <a:pt x="8966962" y="1287526"/>
                    <a:pt x="8947658" y="1287526"/>
                  </a:cubicBezTo>
                  <a:lnTo>
                    <a:pt x="34925" y="1287526"/>
                  </a:lnTo>
                  <a:cubicBezTo>
                    <a:pt x="15621" y="1287526"/>
                    <a:pt x="0" y="1271905"/>
                    <a:pt x="0" y="1252601"/>
                  </a:cubicBezTo>
                  <a:lnTo>
                    <a:pt x="0" y="34925"/>
                  </a:lnTo>
                  <a:cubicBezTo>
                    <a:pt x="0" y="15621"/>
                    <a:pt x="15621" y="0"/>
                    <a:pt x="34925" y="0"/>
                  </a:cubicBezTo>
                  <a:moveTo>
                    <a:pt x="34925" y="69850"/>
                  </a:moveTo>
                  <a:lnTo>
                    <a:pt x="34925" y="34925"/>
                  </a:lnTo>
                  <a:lnTo>
                    <a:pt x="69850" y="34925"/>
                  </a:lnTo>
                  <a:lnTo>
                    <a:pt x="69850" y="1252601"/>
                  </a:lnTo>
                  <a:lnTo>
                    <a:pt x="34925" y="1252601"/>
                  </a:lnTo>
                  <a:lnTo>
                    <a:pt x="34925" y="1217676"/>
                  </a:lnTo>
                  <a:lnTo>
                    <a:pt x="8947658" y="1217676"/>
                  </a:lnTo>
                  <a:lnTo>
                    <a:pt x="8947658" y="1252601"/>
                  </a:lnTo>
                  <a:lnTo>
                    <a:pt x="8912733" y="1252601"/>
                  </a:lnTo>
                  <a:lnTo>
                    <a:pt x="8912733" y="34925"/>
                  </a:lnTo>
                  <a:lnTo>
                    <a:pt x="8947658" y="34925"/>
                  </a:lnTo>
                  <a:lnTo>
                    <a:pt x="8947658" y="69850"/>
                  </a:lnTo>
                  <a:lnTo>
                    <a:pt x="34925" y="69850"/>
                  </a:lnTo>
                  <a:close/>
                </a:path>
              </a:pathLst>
            </a:custGeom>
            <a:solidFill>
              <a:srgbClr val="C0000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559745" y="6200367"/>
            <a:ext cx="5378595" cy="2093065"/>
          </a:xfrm>
          <a:custGeom>
            <a:avLst/>
            <a:gdLst/>
            <a:ahLst/>
            <a:cxnLst/>
            <a:rect l="l" t="t" r="r" b="b"/>
            <a:pathLst>
              <a:path w="5378595" h="2093065">
                <a:moveTo>
                  <a:pt x="0" y="0"/>
                </a:moveTo>
                <a:lnTo>
                  <a:pt x="5378595" y="0"/>
                </a:lnTo>
                <a:lnTo>
                  <a:pt x="5378595" y="2093065"/>
                </a:lnTo>
                <a:lnTo>
                  <a:pt x="0" y="20930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2613660" y="6256084"/>
            <a:ext cx="5186775" cy="749723"/>
            <a:chOff x="0" y="0"/>
            <a:chExt cx="6915700" cy="9996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15658" cy="999617"/>
            </a:xfrm>
            <a:custGeom>
              <a:avLst/>
              <a:gdLst/>
              <a:ahLst/>
              <a:cxnLst/>
              <a:rect l="l" t="t" r="r" b="b"/>
              <a:pathLst>
                <a:path w="6915658" h="999617">
                  <a:moveTo>
                    <a:pt x="34925" y="0"/>
                  </a:moveTo>
                  <a:lnTo>
                    <a:pt x="6880733" y="0"/>
                  </a:lnTo>
                  <a:cubicBezTo>
                    <a:pt x="6900037" y="0"/>
                    <a:pt x="6915658" y="15621"/>
                    <a:pt x="6915658" y="34925"/>
                  </a:cubicBezTo>
                  <a:lnTo>
                    <a:pt x="6915658" y="964692"/>
                  </a:lnTo>
                  <a:cubicBezTo>
                    <a:pt x="6915658" y="983996"/>
                    <a:pt x="6900037" y="999617"/>
                    <a:pt x="6880733" y="999617"/>
                  </a:cubicBezTo>
                  <a:lnTo>
                    <a:pt x="34925" y="999617"/>
                  </a:lnTo>
                  <a:cubicBezTo>
                    <a:pt x="15621" y="999617"/>
                    <a:pt x="0" y="983996"/>
                    <a:pt x="0" y="964692"/>
                  </a:cubicBezTo>
                  <a:lnTo>
                    <a:pt x="0" y="34925"/>
                  </a:lnTo>
                  <a:cubicBezTo>
                    <a:pt x="0" y="15621"/>
                    <a:pt x="15621" y="0"/>
                    <a:pt x="34925" y="0"/>
                  </a:cubicBezTo>
                  <a:moveTo>
                    <a:pt x="34925" y="69850"/>
                  </a:moveTo>
                  <a:lnTo>
                    <a:pt x="34925" y="34925"/>
                  </a:lnTo>
                  <a:lnTo>
                    <a:pt x="69850" y="34925"/>
                  </a:lnTo>
                  <a:lnTo>
                    <a:pt x="69850" y="964692"/>
                  </a:lnTo>
                  <a:lnTo>
                    <a:pt x="34925" y="964692"/>
                  </a:lnTo>
                  <a:lnTo>
                    <a:pt x="34925" y="929767"/>
                  </a:lnTo>
                  <a:lnTo>
                    <a:pt x="6880733" y="929767"/>
                  </a:lnTo>
                  <a:lnTo>
                    <a:pt x="6880733" y="964692"/>
                  </a:lnTo>
                  <a:lnTo>
                    <a:pt x="6845808" y="964692"/>
                  </a:lnTo>
                  <a:lnTo>
                    <a:pt x="6845808" y="34925"/>
                  </a:lnTo>
                  <a:lnTo>
                    <a:pt x="6880733" y="34925"/>
                  </a:lnTo>
                  <a:lnTo>
                    <a:pt x="6880733" y="69850"/>
                  </a:lnTo>
                  <a:lnTo>
                    <a:pt x="34925" y="69850"/>
                  </a:lnTo>
                  <a:close/>
                </a:path>
              </a:pathLst>
            </a:custGeom>
            <a:solidFill>
              <a:srgbClr val="C00000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634974" y="6437776"/>
            <a:ext cx="3504813" cy="2153163"/>
          </a:xfrm>
          <a:custGeom>
            <a:avLst/>
            <a:gdLst/>
            <a:ahLst/>
            <a:cxnLst/>
            <a:rect l="l" t="t" r="r" b="b"/>
            <a:pathLst>
              <a:path w="3504813" h="2153163">
                <a:moveTo>
                  <a:pt x="0" y="0"/>
                </a:moveTo>
                <a:lnTo>
                  <a:pt x="3504812" y="0"/>
                </a:lnTo>
                <a:lnTo>
                  <a:pt x="3504812" y="2153164"/>
                </a:lnTo>
                <a:lnTo>
                  <a:pt x="0" y="21531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2905" t="-12902" r="-14381" b="-3090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007340" y="9264545"/>
            <a:ext cx="3931920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71">
                <a:solidFill>
                  <a:srgbClr val="898989"/>
                </a:solidFill>
                <a:latin typeface="Open Sans"/>
              </a:rPr>
              <a:t>15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41748" y="8056479"/>
            <a:ext cx="2295518" cy="1521843"/>
          </a:xfrm>
          <a:custGeom>
            <a:avLst/>
            <a:gdLst/>
            <a:ahLst/>
            <a:cxnLst/>
            <a:rect l="l" t="t" r="r" b="b"/>
            <a:pathLst>
              <a:path w="2295518" h="1521843">
                <a:moveTo>
                  <a:pt x="0" y="0"/>
                </a:moveTo>
                <a:lnTo>
                  <a:pt x="2295518" y="0"/>
                </a:lnTo>
                <a:lnTo>
                  <a:pt x="2295518" y="1521843"/>
                </a:lnTo>
                <a:lnTo>
                  <a:pt x="0" y="1521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7957" y="2390614"/>
            <a:ext cx="8198933" cy="4376817"/>
          </a:xfrm>
          <a:custGeom>
            <a:avLst/>
            <a:gdLst/>
            <a:ahLst/>
            <a:cxnLst/>
            <a:rect l="l" t="t" r="r" b="b"/>
            <a:pathLst>
              <a:path w="11830509" h="5096034">
                <a:moveTo>
                  <a:pt x="0" y="0"/>
                </a:moveTo>
                <a:lnTo>
                  <a:pt x="11830509" y="0"/>
                </a:lnTo>
                <a:lnTo>
                  <a:pt x="11830509" y="5096034"/>
                </a:lnTo>
                <a:lnTo>
                  <a:pt x="0" y="5096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89507" y="216251"/>
            <a:ext cx="14989895" cy="1261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9"/>
              </a:lnSpc>
            </a:pPr>
            <a:r>
              <a:rPr lang="en-US" sz="4800" spc="180" dirty="0">
                <a:solidFill>
                  <a:srgbClr val="1D3780"/>
                </a:solidFill>
                <a:latin typeface="League Spartan"/>
              </a:rPr>
              <a:t>CATÁLOGO INDUSTRIAL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600479" y="8508896"/>
            <a:ext cx="4624864" cy="8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9784" lvl="1" indent="-254892" algn="l">
              <a:lnSpc>
                <a:spcPts val="3305"/>
              </a:lnSpc>
              <a:buFont typeface="Arial"/>
              <a:buChar char="•"/>
            </a:pPr>
            <a:r>
              <a:rPr lang="en-US" sz="2361" u="none" strike="noStrike">
                <a:solidFill>
                  <a:srgbClr val="000000"/>
                </a:solidFill>
                <a:latin typeface="Open Sans Light"/>
              </a:rPr>
              <a:t>Certificación ISO 9001 y 14001</a:t>
            </a:r>
          </a:p>
          <a:p>
            <a:pPr marL="509784" lvl="1" indent="-254892" algn="l">
              <a:lnSpc>
                <a:spcPts val="3305"/>
              </a:lnSpc>
              <a:buFont typeface="Arial"/>
              <a:buChar char="•"/>
            </a:pPr>
            <a:r>
              <a:rPr lang="en-US" sz="2361" u="none" strike="noStrike">
                <a:solidFill>
                  <a:srgbClr val="000000"/>
                </a:solidFill>
                <a:latin typeface="Open Sans Light"/>
              </a:rPr>
              <a:t>Normativa ErP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0C3A2F04-CC79-3C18-7F9D-C938179D7784}"/>
              </a:ext>
            </a:extLst>
          </p:cNvPr>
          <p:cNvSpPr/>
          <p:nvPr/>
        </p:nvSpPr>
        <p:spPr>
          <a:xfrm>
            <a:off x="10211446" y="2200487"/>
            <a:ext cx="6946690" cy="2688579"/>
          </a:xfrm>
          <a:custGeom>
            <a:avLst/>
            <a:gdLst/>
            <a:ahLst/>
            <a:cxnLst/>
            <a:rect l="l" t="t" r="r" b="b"/>
            <a:pathLst>
              <a:path w="8778090" h="2938468">
                <a:moveTo>
                  <a:pt x="0" y="0"/>
                </a:moveTo>
                <a:lnTo>
                  <a:pt x="8778090" y="0"/>
                </a:lnTo>
                <a:lnTo>
                  <a:pt x="8778090" y="2938468"/>
                </a:lnTo>
                <a:lnTo>
                  <a:pt x="0" y="293846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95E5C90-E50D-4BEA-B5EA-200241DAF7E6}"/>
              </a:ext>
            </a:extLst>
          </p:cNvPr>
          <p:cNvSpPr/>
          <p:nvPr/>
        </p:nvSpPr>
        <p:spPr>
          <a:xfrm>
            <a:off x="10545865" y="5107773"/>
            <a:ext cx="5796528" cy="2518855"/>
          </a:xfrm>
          <a:custGeom>
            <a:avLst/>
            <a:gdLst/>
            <a:ahLst/>
            <a:cxnLst/>
            <a:rect l="l" t="t" r="r" b="b"/>
            <a:pathLst>
              <a:path w="5796528" h="2518855">
                <a:moveTo>
                  <a:pt x="0" y="0"/>
                </a:moveTo>
                <a:lnTo>
                  <a:pt x="5796528" y="0"/>
                </a:lnTo>
                <a:lnTo>
                  <a:pt x="5796528" y="2518855"/>
                </a:lnTo>
                <a:lnTo>
                  <a:pt x="0" y="2518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B4BDCFB-45F3-ABF4-B77E-8B8D97DCAAC3}"/>
              </a:ext>
            </a:extLst>
          </p:cNvPr>
          <p:cNvSpPr/>
          <p:nvPr/>
        </p:nvSpPr>
        <p:spPr>
          <a:xfrm>
            <a:off x="11117220" y="7875954"/>
            <a:ext cx="1983711" cy="1448665"/>
          </a:xfrm>
          <a:custGeom>
            <a:avLst/>
            <a:gdLst/>
            <a:ahLst/>
            <a:cxnLst/>
            <a:rect l="l" t="t" r="r" b="b"/>
            <a:pathLst>
              <a:path w="1983711" h="1448665">
                <a:moveTo>
                  <a:pt x="0" y="0"/>
                </a:moveTo>
                <a:lnTo>
                  <a:pt x="1983711" y="0"/>
                </a:lnTo>
                <a:lnTo>
                  <a:pt x="1983711" y="1448665"/>
                </a:lnTo>
                <a:lnTo>
                  <a:pt x="0" y="14486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99D7C82-9E75-F00F-7BA4-B33B60336F86}"/>
              </a:ext>
            </a:extLst>
          </p:cNvPr>
          <p:cNvSpPr txBox="1"/>
          <p:nvPr/>
        </p:nvSpPr>
        <p:spPr>
          <a:xfrm>
            <a:off x="13427485" y="8552662"/>
            <a:ext cx="4624864" cy="82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9784" lvl="1" indent="-254892" algn="l">
              <a:lnSpc>
                <a:spcPts val="3305"/>
              </a:lnSpc>
              <a:buFont typeface="Arial"/>
              <a:buChar char="•"/>
            </a:pPr>
            <a:r>
              <a:rPr lang="en-US" sz="2361" u="none" strike="noStrike">
                <a:solidFill>
                  <a:srgbClr val="000000"/>
                </a:solidFill>
                <a:latin typeface="Open Sans Light"/>
              </a:rPr>
              <a:t>Certificación ISO 9001 y 14001</a:t>
            </a:r>
          </a:p>
          <a:p>
            <a:pPr marL="509784" lvl="1" indent="-254892" algn="l">
              <a:lnSpc>
                <a:spcPts val="3305"/>
              </a:lnSpc>
              <a:buFont typeface="Arial"/>
              <a:buChar char="•"/>
            </a:pPr>
            <a:r>
              <a:rPr lang="en-US" sz="2361" u="none" strike="noStrike">
                <a:solidFill>
                  <a:srgbClr val="000000"/>
                </a:solidFill>
                <a:latin typeface="Open Sans Light"/>
              </a:rPr>
              <a:t>Normativa ErP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1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5" y="0"/>
                </a:lnTo>
                <a:lnTo>
                  <a:pt x="18292635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2417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03633" y="5185503"/>
            <a:ext cx="332350" cy="251520"/>
          </a:xfrm>
          <a:custGeom>
            <a:avLst/>
            <a:gdLst/>
            <a:ahLst/>
            <a:cxnLst/>
            <a:rect l="l" t="t" r="r" b="b"/>
            <a:pathLst>
              <a:path w="332350" h="251520">
                <a:moveTo>
                  <a:pt x="0" y="0"/>
                </a:moveTo>
                <a:lnTo>
                  <a:pt x="332350" y="0"/>
                </a:lnTo>
                <a:lnTo>
                  <a:pt x="332350" y="251520"/>
                </a:lnTo>
                <a:lnTo>
                  <a:pt x="0" y="25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2" r="-45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35974" y="4510216"/>
            <a:ext cx="987988" cy="1013988"/>
          </a:xfrm>
          <a:custGeom>
            <a:avLst/>
            <a:gdLst/>
            <a:ahLst/>
            <a:cxnLst/>
            <a:rect l="l" t="t" r="r" b="b"/>
            <a:pathLst>
              <a:path w="987988" h="1013988">
                <a:moveTo>
                  <a:pt x="0" y="0"/>
                </a:moveTo>
                <a:lnTo>
                  <a:pt x="987989" y="0"/>
                </a:lnTo>
                <a:lnTo>
                  <a:pt x="987989" y="1013988"/>
                </a:lnTo>
                <a:lnTo>
                  <a:pt x="0" y="1013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6420" y="5074889"/>
            <a:ext cx="249559" cy="149813"/>
          </a:xfrm>
          <a:custGeom>
            <a:avLst/>
            <a:gdLst/>
            <a:ahLst/>
            <a:cxnLst/>
            <a:rect l="l" t="t" r="r" b="b"/>
            <a:pathLst>
              <a:path w="249559" h="149813">
                <a:moveTo>
                  <a:pt x="0" y="0"/>
                </a:moveTo>
                <a:lnTo>
                  <a:pt x="249559" y="0"/>
                </a:lnTo>
                <a:lnTo>
                  <a:pt x="249559" y="149813"/>
                </a:lnTo>
                <a:lnTo>
                  <a:pt x="0" y="149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55" r="-14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34473" y="5228102"/>
            <a:ext cx="189166" cy="241759"/>
          </a:xfrm>
          <a:custGeom>
            <a:avLst/>
            <a:gdLst/>
            <a:ahLst/>
            <a:cxnLst/>
            <a:rect l="l" t="t" r="r" b="b"/>
            <a:pathLst>
              <a:path w="189166" h="241759">
                <a:moveTo>
                  <a:pt x="0" y="0"/>
                </a:moveTo>
                <a:lnTo>
                  <a:pt x="189166" y="0"/>
                </a:lnTo>
                <a:lnTo>
                  <a:pt x="189166" y="241759"/>
                </a:lnTo>
                <a:lnTo>
                  <a:pt x="0" y="241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14" b="-7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23573" y="5748759"/>
            <a:ext cx="531112" cy="345255"/>
          </a:xfrm>
          <a:custGeom>
            <a:avLst/>
            <a:gdLst/>
            <a:ahLst/>
            <a:cxnLst/>
            <a:rect l="l" t="t" r="r" b="b"/>
            <a:pathLst>
              <a:path w="531112" h="345255">
                <a:moveTo>
                  <a:pt x="0" y="0"/>
                </a:moveTo>
                <a:lnTo>
                  <a:pt x="531112" y="0"/>
                </a:lnTo>
                <a:lnTo>
                  <a:pt x="531112" y="345255"/>
                </a:lnTo>
                <a:lnTo>
                  <a:pt x="0" y="34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12" r="-4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13408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75" r="-107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858730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92" r="-149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69095" y="5840171"/>
            <a:ext cx="191561" cy="253830"/>
          </a:xfrm>
          <a:custGeom>
            <a:avLst/>
            <a:gdLst/>
            <a:ahLst/>
            <a:cxnLst/>
            <a:rect l="l" t="t" r="r" b="b"/>
            <a:pathLst>
              <a:path w="191561" h="253830">
                <a:moveTo>
                  <a:pt x="0" y="0"/>
                </a:moveTo>
                <a:lnTo>
                  <a:pt x="191561" y="0"/>
                </a:lnTo>
                <a:lnTo>
                  <a:pt x="191561" y="253830"/>
                </a:lnTo>
                <a:lnTo>
                  <a:pt x="0" y="25383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530" r="-153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17243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75" r="-2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52631" y="5722277"/>
            <a:ext cx="345425" cy="372353"/>
          </a:xfrm>
          <a:custGeom>
            <a:avLst/>
            <a:gdLst/>
            <a:ahLst/>
            <a:cxnLst/>
            <a:rect l="l" t="t" r="r" b="b"/>
            <a:pathLst>
              <a:path w="345425" h="372353">
                <a:moveTo>
                  <a:pt x="0" y="0"/>
                </a:moveTo>
                <a:lnTo>
                  <a:pt x="345424" y="0"/>
                </a:lnTo>
                <a:lnTo>
                  <a:pt x="345424" y="372353"/>
                </a:lnTo>
                <a:lnTo>
                  <a:pt x="0" y="3723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59412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571936" y="5748499"/>
            <a:ext cx="180139" cy="339853"/>
          </a:xfrm>
          <a:custGeom>
            <a:avLst/>
            <a:gdLst/>
            <a:ahLst/>
            <a:cxnLst/>
            <a:rect l="l" t="t" r="r" b="b"/>
            <a:pathLst>
              <a:path w="180139" h="339853">
                <a:moveTo>
                  <a:pt x="0" y="0"/>
                </a:moveTo>
                <a:lnTo>
                  <a:pt x="180139" y="0"/>
                </a:lnTo>
                <a:lnTo>
                  <a:pt x="180139" y="339853"/>
                </a:lnTo>
                <a:lnTo>
                  <a:pt x="0" y="3398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785278" y="5724146"/>
            <a:ext cx="223991" cy="364199"/>
          </a:xfrm>
          <a:custGeom>
            <a:avLst/>
            <a:gdLst/>
            <a:ahLst/>
            <a:cxnLst/>
            <a:rect l="l" t="t" r="r" b="b"/>
            <a:pathLst>
              <a:path w="223991" h="364199">
                <a:moveTo>
                  <a:pt x="0" y="0"/>
                </a:moveTo>
                <a:lnTo>
                  <a:pt x="223991" y="0"/>
                </a:lnTo>
                <a:lnTo>
                  <a:pt x="223991" y="364199"/>
                </a:lnTo>
                <a:lnTo>
                  <a:pt x="0" y="3641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9" r="-2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64678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75" r="-27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00057" y="5733866"/>
            <a:ext cx="51071" cy="354710"/>
          </a:xfrm>
          <a:custGeom>
            <a:avLst/>
            <a:gdLst/>
            <a:ahLst/>
            <a:cxnLst/>
            <a:rect l="l" t="t" r="r" b="b"/>
            <a:pathLst>
              <a:path w="51071" h="354710">
                <a:moveTo>
                  <a:pt x="0" y="0"/>
                </a:moveTo>
                <a:lnTo>
                  <a:pt x="51071" y="0"/>
                </a:lnTo>
                <a:lnTo>
                  <a:pt x="51071" y="354710"/>
                </a:lnTo>
                <a:lnTo>
                  <a:pt x="0" y="35471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6140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688" r="-168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76311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75" r="-1075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921636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492" r="-149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1098526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1" r="-21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93" y="-416485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6" y="0"/>
                </a:lnTo>
                <a:lnTo>
                  <a:pt x="18292636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" b="-37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3715178" y="3124682"/>
            <a:ext cx="10701561" cy="138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79"/>
              </a:lnSpc>
              <a:spcBef>
                <a:spcPct val="0"/>
              </a:spcBef>
            </a:pPr>
            <a:r>
              <a:rPr lang="en-US" sz="8220" spc="180">
                <a:solidFill>
                  <a:srgbClr val="1D3780"/>
                </a:solidFill>
                <a:latin typeface="League Spartan"/>
              </a:rPr>
              <a:t> SERVICIOS </a:t>
            </a:r>
          </a:p>
        </p:txBody>
      </p:sp>
      <p:sp>
        <p:nvSpPr>
          <p:cNvPr id="25" name="AutoShape 25"/>
          <p:cNvSpPr/>
          <p:nvPr/>
        </p:nvSpPr>
        <p:spPr>
          <a:xfrm rot="17629">
            <a:off x="3974001" y="4668440"/>
            <a:ext cx="10864301" cy="0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TextBox 26"/>
          <p:cNvSpPr txBox="1"/>
          <p:nvPr/>
        </p:nvSpPr>
        <p:spPr>
          <a:xfrm>
            <a:off x="3715178" y="4836426"/>
            <a:ext cx="10701561" cy="487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sz="2919">
                <a:solidFill>
                  <a:srgbClr val="292F33"/>
                </a:solidFill>
                <a:latin typeface="Open Sans Bold"/>
              </a:rPr>
              <a:t>DEPARTAMENTO TÉCNICO - CLIMATIZACIÓN</a:t>
            </a:r>
          </a:p>
        </p:txBody>
      </p:sp>
      <p:sp>
        <p:nvSpPr>
          <p:cNvPr id="27" name="Freeform 27"/>
          <p:cNvSpPr/>
          <p:nvPr/>
        </p:nvSpPr>
        <p:spPr>
          <a:xfrm>
            <a:off x="7821071" y="8511499"/>
            <a:ext cx="686206" cy="676921"/>
          </a:xfrm>
          <a:custGeom>
            <a:avLst/>
            <a:gdLst/>
            <a:ahLst/>
            <a:cxnLst/>
            <a:rect l="l" t="t" r="r" b="b"/>
            <a:pathLst>
              <a:path w="686206" h="676921">
                <a:moveTo>
                  <a:pt x="0" y="0"/>
                </a:moveTo>
                <a:lnTo>
                  <a:pt x="686206" y="0"/>
                </a:lnTo>
                <a:lnTo>
                  <a:pt x="686206" y="676921"/>
                </a:lnTo>
                <a:lnTo>
                  <a:pt x="0" y="67692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439288" y="8946308"/>
            <a:ext cx="227168" cy="171924"/>
          </a:xfrm>
          <a:custGeom>
            <a:avLst/>
            <a:gdLst/>
            <a:ahLst/>
            <a:cxnLst/>
            <a:rect l="l" t="t" r="r" b="b"/>
            <a:pathLst>
              <a:path w="227168" h="171924">
                <a:moveTo>
                  <a:pt x="0" y="0"/>
                </a:moveTo>
                <a:lnTo>
                  <a:pt x="227168" y="0"/>
                </a:lnTo>
                <a:lnTo>
                  <a:pt x="227168" y="171924"/>
                </a:lnTo>
                <a:lnTo>
                  <a:pt x="0" y="171924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t="-50" b="-50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666452" y="8484704"/>
            <a:ext cx="675992" cy="692705"/>
          </a:xfrm>
          <a:custGeom>
            <a:avLst/>
            <a:gdLst/>
            <a:ahLst/>
            <a:cxnLst/>
            <a:rect l="l" t="t" r="r" b="b"/>
            <a:pathLst>
              <a:path w="675992" h="692705">
                <a:moveTo>
                  <a:pt x="0" y="0"/>
                </a:moveTo>
                <a:lnTo>
                  <a:pt x="675992" y="0"/>
                </a:lnTo>
                <a:lnTo>
                  <a:pt x="675992" y="692704"/>
                </a:lnTo>
                <a:lnTo>
                  <a:pt x="0" y="692704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52567" y="8821343"/>
            <a:ext cx="513889" cy="369418"/>
          </a:xfrm>
          <a:custGeom>
            <a:avLst/>
            <a:gdLst/>
            <a:ahLst/>
            <a:cxnLst/>
            <a:rect l="l" t="t" r="r" b="b"/>
            <a:pathLst>
              <a:path w="513889" h="369418">
                <a:moveTo>
                  <a:pt x="0" y="0"/>
                </a:moveTo>
                <a:lnTo>
                  <a:pt x="513889" y="0"/>
                </a:lnTo>
                <a:lnTo>
                  <a:pt x="513889" y="369418"/>
                </a:lnTo>
                <a:lnTo>
                  <a:pt x="0" y="36941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85" r="-185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8136105" y="8501207"/>
            <a:ext cx="318050" cy="240367"/>
          </a:xfrm>
          <a:custGeom>
            <a:avLst/>
            <a:gdLst/>
            <a:ahLst/>
            <a:cxnLst/>
            <a:rect l="l" t="t" r="r" b="b"/>
            <a:pathLst>
              <a:path w="318050" h="240367">
                <a:moveTo>
                  <a:pt x="0" y="0"/>
                </a:moveTo>
                <a:lnTo>
                  <a:pt x="318050" y="0"/>
                </a:lnTo>
                <a:lnTo>
                  <a:pt x="318050" y="240367"/>
                </a:lnTo>
                <a:lnTo>
                  <a:pt x="0" y="2403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 t="-338" b="-338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845176" y="8975408"/>
            <a:ext cx="129292" cy="165265"/>
          </a:xfrm>
          <a:custGeom>
            <a:avLst/>
            <a:gdLst/>
            <a:ahLst/>
            <a:cxnLst/>
            <a:rect l="l" t="t" r="r" b="b"/>
            <a:pathLst>
              <a:path w="129292" h="165265">
                <a:moveTo>
                  <a:pt x="0" y="0"/>
                </a:moveTo>
                <a:lnTo>
                  <a:pt x="129292" y="0"/>
                </a:lnTo>
                <a:lnTo>
                  <a:pt x="129292" y="165265"/>
                </a:lnTo>
                <a:lnTo>
                  <a:pt x="0" y="165265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t="-2155" b="-2155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7829465" y="8586337"/>
            <a:ext cx="131410" cy="210636"/>
          </a:xfrm>
          <a:custGeom>
            <a:avLst/>
            <a:gdLst/>
            <a:ahLst/>
            <a:cxnLst/>
            <a:rect l="l" t="t" r="r" b="b"/>
            <a:pathLst>
              <a:path w="131410" h="210636">
                <a:moveTo>
                  <a:pt x="0" y="0"/>
                </a:moveTo>
                <a:lnTo>
                  <a:pt x="131409" y="0"/>
                </a:lnTo>
                <a:lnTo>
                  <a:pt x="131409" y="210635"/>
                </a:lnTo>
                <a:lnTo>
                  <a:pt x="0" y="21063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t="-894" b="-894"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090061" y="8514780"/>
            <a:ext cx="603564" cy="708492"/>
          </a:xfrm>
          <a:custGeom>
            <a:avLst/>
            <a:gdLst/>
            <a:ahLst/>
            <a:cxnLst/>
            <a:rect l="l" t="t" r="r" b="b"/>
            <a:pathLst>
              <a:path w="603564" h="708492">
                <a:moveTo>
                  <a:pt x="0" y="0"/>
                </a:moveTo>
                <a:lnTo>
                  <a:pt x="603565" y="0"/>
                </a:lnTo>
                <a:lnTo>
                  <a:pt x="603565" y="708492"/>
                </a:lnTo>
                <a:lnTo>
                  <a:pt x="0" y="70849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421175" y="8471351"/>
            <a:ext cx="1492195" cy="724277"/>
          </a:xfrm>
          <a:custGeom>
            <a:avLst/>
            <a:gdLst/>
            <a:ahLst/>
            <a:cxnLst/>
            <a:rect l="l" t="t" r="r" b="b"/>
            <a:pathLst>
              <a:path w="1492195" h="724277">
                <a:moveTo>
                  <a:pt x="0" y="0"/>
                </a:moveTo>
                <a:lnTo>
                  <a:pt x="1492196" y="0"/>
                </a:lnTo>
                <a:lnTo>
                  <a:pt x="1492196" y="724278"/>
                </a:lnTo>
                <a:lnTo>
                  <a:pt x="0" y="724278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540570" y="9330358"/>
            <a:ext cx="363038" cy="235996"/>
          </a:xfrm>
          <a:custGeom>
            <a:avLst/>
            <a:gdLst/>
            <a:ahLst/>
            <a:cxnLst/>
            <a:rect l="l" t="t" r="r" b="b"/>
            <a:pathLst>
              <a:path w="363038" h="235996">
                <a:moveTo>
                  <a:pt x="0" y="0"/>
                </a:moveTo>
                <a:lnTo>
                  <a:pt x="363038" y="0"/>
                </a:lnTo>
                <a:lnTo>
                  <a:pt x="363038" y="235996"/>
                </a:lnTo>
                <a:lnTo>
                  <a:pt x="0" y="235996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 t="-291" b="-291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94375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t="-696" b="-696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8111443" y="9347699"/>
            <a:ext cx="96793" cy="218359"/>
          </a:xfrm>
          <a:custGeom>
            <a:avLst/>
            <a:gdLst/>
            <a:ahLst/>
            <a:cxnLst/>
            <a:rect l="l" t="t" r="r" b="b"/>
            <a:pathLst>
              <a:path w="96793" h="218359">
                <a:moveTo>
                  <a:pt x="0" y="0"/>
                </a:moveTo>
                <a:lnTo>
                  <a:pt x="96792" y="0"/>
                </a:lnTo>
                <a:lnTo>
                  <a:pt x="96792" y="218360"/>
                </a:lnTo>
                <a:lnTo>
                  <a:pt x="0" y="218360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 l="-940" r="-940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240121" y="9317140"/>
            <a:ext cx="110499" cy="246069"/>
          </a:xfrm>
          <a:custGeom>
            <a:avLst/>
            <a:gdLst/>
            <a:ahLst/>
            <a:cxnLst/>
            <a:rect l="l" t="t" r="r" b="b"/>
            <a:pathLst>
              <a:path w="110499" h="246069">
                <a:moveTo>
                  <a:pt x="0" y="0"/>
                </a:moveTo>
                <a:lnTo>
                  <a:pt x="110499" y="0"/>
                </a:lnTo>
                <a:lnTo>
                  <a:pt x="110499" y="246069"/>
                </a:lnTo>
                <a:lnTo>
                  <a:pt x="0" y="24606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8391940" y="9392839"/>
            <a:ext cx="130945" cy="173511"/>
          </a:xfrm>
          <a:custGeom>
            <a:avLst/>
            <a:gdLst/>
            <a:ahLst/>
            <a:cxnLst/>
            <a:rect l="l" t="t" r="r" b="b"/>
            <a:pathLst>
              <a:path w="130945" h="173511">
                <a:moveTo>
                  <a:pt x="0" y="0"/>
                </a:moveTo>
                <a:lnTo>
                  <a:pt x="130944" y="0"/>
                </a:lnTo>
                <a:lnTo>
                  <a:pt x="130944" y="173511"/>
                </a:lnTo>
                <a:lnTo>
                  <a:pt x="0" y="173511"/>
                </a:lnTo>
                <a:lnTo>
                  <a:pt x="0" y="0"/>
                </a:lnTo>
                <a:close/>
              </a:path>
            </a:pathLst>
          </a:custGeom>
          <a:blipFill>
            <a:blip r:embed="rId45"/>
            <a:stretch>
              <a:fillRect t="-2408" b="-2408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8561572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46"/>
            <a:stretch>
              <a:fillRect l="-119" r="-119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8722469" y="9320168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6" y="0"/>
                </a:lnTo>
                <a:lnTo>
                  <a:pt x="35286" y="242355"/>
                </a:lnTo>
                <a:lnTo>
                  <a:pt x="0" y="242355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8794972" y="9312252"/>
            <a:ext cx="163166" cy="254110"/>
          </a:xfrm>
          <a:custGeom>
            <a:avLst/>
            <a:gdLst/>
            <a:ahLst/>
            <a:cxnLst/>
            <a:rect l="l" t="t" r="r" b="b"/>
            <a:pathLst>
              <a:path w="163166" h="254110">
                <a:moveTo>
                  <a:pt x="0" y="0"/>
                </a:moveTo>
                <a:lnTo>
                  <a:pt x="163166" y="0"/>
                </a:lnTo>
                <a:lnTo>
                  <a:pt x="163166" y="254109"/>
                </a:lnTo>
                <a:lnTo>
                  <a:pt x="0" y="254109"/>
                </a:lnTo>
                <a:lnTo>
                  <a:pt x="0" y="0"/>
                </a:lnTo>
                <a:close/>
              </a:path>
            </a:pathLst>
          </a:custGeom>
          <a:blipFill>
            <a:blip r:embed="rId49"/>
            <a:stretch>
              <a:fillRect l="-1912" r="-1912"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9000529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282505" y="9313534"/>
            <a:ext cx="298957" cy="248951"/>
          </a:xfrm>
          <a:custGeom>
            <a:avLst/>
            <a:gdLst/>
            <a:ahLst/>
            <a:cxnLst/>
            <a:rect l="l" t="t" r="r" b="b"/>
            <a:pathLst>
              <a:path w="298957" h="248951">
                <a:moveTo>
                  <a:pt x="0" y="0"/>
                </a:moveTo>
                <a:lnTo>
                  <a:pt x="298957" y="0"/>
                </a:lnTo>
                <a:lnTo>
                  <a:pt x="298957" y="248951"/>
                </a:lnTo>
                <a:lnTo>
                  <a:pt x="0" y="248951"/>
                </a:lnTo>
                <a:lnTo>
                  <a:pt x="0" y="0"/>
                </a:lnTo>
                <a:close/>
              </a:path>
            </a:pathLst>
          </a:custGeom>
          <a:blipFill>
            <a:blip r:embed="rId51"/>
            <a:stretch>
              <a:fillRect t="-268" b="-268"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9619327" y="9392842"/>
            <a:ext cx="124630" cy="173511"/>
          </a:xfrm>
          <a:custGeom>
            <a:avLst/>
            <a:gdLst/>
            <a:ahLst/>
            <a:cxnLst/>
            <a:rect l="l" t="t" r="r" b="b"/>
            <a:pathLst>
              <a:path w="124630" h="173511">
                <a:moveTo>
                  <a:pt x="0" y="0"/>
                </a:moveTo>
                <a:lnTo>
                  <a:pt x="124631" y="0"/>
                </a:lnTo>
                <a:lnTo>
                  <a:pt x="124631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 l="-119" r="-119"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9780211" y="9320167"/>
            <a:ext cx="35285" cy="242354"/>
          </a:xfrm>
          <a:custGeom>
            <a:avLst/>
            <a:gdLst/>
            <a:ahLst/>
            <a:cxnLst/>
            <a:rect l="l" t="t" r="r" b="b"/>
            <a:pathLst>
              <a:path w="35285" h="242354">
                <a:moveTo>
                  <a:pt x="0" y="0"/>
                </a:moveTo>
                <a:lnTo>
                  <a:pt x="35285" y="0"/>
                </a:lnTo>
                <a:lnTo>
                  <a:pt x="35285" y="242354"/>
                </a:lnTo>
                <a:lnTo>
                  <a:pt x="0" y="242354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852728" y="9392845"/>
            <a:ext cx="144540" cy="173511"/>
          </a:xfrm>
          <a:custGeom>
            <a:avLst/>
            <a:gdLst/>
            <a:ahLst/>
            <a:cxnLst/>
            <a:rect l="l" t="t" r="r" b="b"/>
            <a:pathLst>
              <a:path w="144540" h="173511">
                <a:moveTo>
                  <a:pt x="0" y="0"/>
                </a:moveTo>
                <a:lnTo>
                  <a:pt x="144539" y="0"/>
                </a:lnTo>
                <a:lnTo>
                  <a:pt x="144539" y="173510"/>
                </a:lnTo>
                <a:lnTo>
                  <a:pt x="0" y="173510"/>
                </a:lnTo>
                <a:lnTo>
                  <a:pt x="0" y="0"/>
                </a:lnTo>
                <a:close/>
              </a:path>
            </a:pathLst>
          </a:custGeom>
          <a:blipFill>
            <a:blip r:embed="rId54"/>
            <a:stretch>
              <a:fillRect l="-418" r="-418"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037411" y="9392848"/>
            <a:ext cx="137594" cy="169628"/>
          </a:xfrm>
          <a:custGeom>
            <a:avLst/>
            <a:gdLst/>
            <a:ahLst/>
            <a:cxnLst/>
            <a:rect l="l" t="t" r="r" b="b"/>
            <a:pathLst>
              <a:path w="137594" h="169628">
                <a:moveTo>
                  <a:pt x="0" y="0"/>
                </a:moveTo>
                <a:lnTo>
                  <a:pt x="137593" y="0"/>
                </a:lnTo>
                <a:lnTo>
                  <a:pt x="137593" y="169628"/>
                </a:lnTo>
                <a:lnTo>
                  <a:pt x="0" y="169628"/>
                </a:lnTo>
                <a:lnTo>
                  <a:pt x="0" y="0"/>
                </a:lnTo>
                <a:close/>
              </a:path>
            </a:pathLst>
          </a:custGeom>
          <a:blipFill>
            <a:blip r:embed="rId50"/>
            <a:stretch>
              <a:fillRect t="-696" b="-696"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10205103" y="9347699"/>
            <a:ext cx="265448" cy="218655"/>
          </a:xfrm>
          <a:custGeom>
            <a:avLst/>
            <a:gdLst/>
            <a:ahLst/>
            <a:cxnLst/>
            <a:rect l="l" t="t" r="r" b="b"/>
            <a:pathLst>
              <a:path w="265448" h="218655">
                <a:moveTo>
                  <a:pt x="0" y="0"/>
                </a:moveTo>
                <a:lnTo>
                  <a:pt x="265448" y="0"/>
                </a:lnTo>
                <a:lnTo>
                  <a:pt x="265448" y="218655"/>
                </a:lnTo>
                <a:lnTo>
                  <a:pt x="0" y="218655"/>
                </a:lnTo>
                <a:lnTo>
                  <a:pt x="0" y="0"/>
                </a:lnTo>
                <a:close/>
              </a:path>
            </a:pathLst>
          </a:custGeom>
          <a:blipFill>
            <a:blip r:embed="rId55"/>
            <a:stretch>
              <a:fillRect l="-485" r="-485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4261625" y="673240"/>
            <a:ext cx="13168334" cy="65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SERVICIOS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784721" y="9258300"/>
            <a:ext cx="2794681" cy="492471"/>
            <a:chOff x="0" y="0"/>
            <a:chExt cx="736048" cy="1297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36048" cy="129704"/>
            </a:xfrm>
            <a:custGeom>
              <a:avLst/>
              <a:gdLst/>
              <a:ahLst/>
              <a:cxnLst/>
              <a:rect l="l" t="t" r="r" b="b"/>
              <a:pathLst>
                <a:path w="736048" h="129704">
                  <a:moveTo>
                    <a:pt x="0" y="0"/>
                  </a:moveTo>
                  <a:lnTo>
                    <a:pt x="736048" y="0"/>
                  </a:lnTo>
                  <a:lnTo>
                    <a:pt x="736048" y="129704"/>
                  </a:lnTo>
                  <a:lnTo>
                    <a:pt x="0" y="12970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857255" y="9383339"/>
            <a:ext cx="2794681" cy="367432"/>
            <a:chOff x="0" y="0"/>
            <a:chExt cx="736048" cy="967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6048" cy="96772"/>
            </a:xfrm>
            <a:custGeom>
              <a:avLst/>
              <a:gdLst/>
              <a:ahLst/>
              <a:cxnLst/>
              <a:rect l="l" t="t" r="r" b="b"/>
              <a:pathLst>
                <a:path w="736048" h="96772">
                  <a:moveTo>
                    <a:pt x="0" y="0"/>
                  </a:moveTo>
                  <a:lnTo>
                    <a:pt x="736048" y="0"/>
                  </a:lnTo>
                  <a:lnTo>
                    <a:pt x="736048" y="96772"/>
                  </a:lnTo>
                  <a:lnTo>
                    <a:pt x="0" y="967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643101" y="7343397"/>
            <a:ext cx="1467465" cy="752014"/>
            <a:chOff x="0" y="0"/>
            <a:chExt cx="386493" cy="1980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035737" y="8163680"/>
            <a:ext cx="1467465" cy="752014"/>
            <a:chOff x="0" y="0"/>
            <a:chExt cx="386493" cy="19806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-20814" y="522827"/>
            <a:ext cx="9496658" cy="1211815"/>
          </a:xfrm>
          <a:custGeom>
            <a:avLst/>
            <a:gdLst/>
            <a:ahLst/>
            <a:cxnLst/>
            <a:rect l="l" t="t" r="r" b="b"/>
            <a:pathLst>
              <a:path w="9496658" h="1211815">
                <a:moveTo>
                  <a:pt x="0" y="0"/>
                </a:moveTo>
                <a:lnTo>
                  <a:pt x="9496657" y="0"/>
                </a:lnTo>
                <a:lnTo>
                  <a:pt x="9496657" y="1211816"/>
                </a:lnTo>
                <a:lnTo>
                  <a:pt x="0" y="1211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5059" b="-468337"/>
            </a:stretch>
          </a:blipFill>
        </p:spPr>
        <p:txBody>
          <a:bodyPr/>
          <a:lstStyle/>
          <a:p>
            <a:endParaRPr lang="es-CL" dirty="0"/>
          </a:p>
        </p:txBody>
      </p:sp>
      <p:grpSp>
        <p:nvGrpSpPr>
          <p:cNvPr id="27" name="Group 27"/>
          <p:cNvGrpSpPr/>
          <p:nvPr/>
        </p:nvGrpSpPr>
        <p:grpSpPr>
          <a:xfrm rot="5400000">
            <a:off x="5824648" y="868448"/>
            <a:ext cx="1586638" cy="3916244"/>
            <a:chOff x="0" y="0"/>
            <a:chExt cx="2354580" cy="581172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7754789" y="2033251"/>
            <a:ext cx="1588624" cy="1588624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grpSp>
        <p:nvGrpSpPr>
          <p:cNvPr id="31" name="Group 31"/>
          <p:cNvGrpSpPr/>
          <p:nvPr/>
        </p:nvGrpSpPr>
        <p:grpSpPr>
          <a:xfrm rot="-5400000">
            <a:off x="4007960" y="3438655"/>
            <a:ext cx="1586638" cy="3916244"/>
            <a:chOff x="0" y="0"/>
            <a:chExt cx="2354580" cy="581172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979497" y="4603457"/>
            <a:ext cx="1588624" cy="1588624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grpSp>
        <p:nvGrpSpPr>
          <p:cNvPr id="38" name="Group 38"/>
          <p:cNvGrpSpPr/>
          <p:nvPr/>
        </p:nvGrpSpPr>
        <p:grpSpPr>
          <a:xfrm rot="-5400000">
            <a:off x="6599218" y="866462"/>
            <a:ext cx="1586638" cy="3916244"/>
            <a:chOff x="0" y="0"/>
            <a:chExt cx="2354580" cy="581172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4570755" y="2031265"/>
            <a:ext cx="1588624" cy="1588624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sp>
        <p:nvSpPr>
          <p:cNvPr id="42" name="Freeform 42"/>
          <p:cNvSpPr/>
          <p:nvPr/>
        </p:nvSpPr>
        <p:spPr>
          <a:xfrm>
            <a:off x="2269520" y="4843800"/>
            <a:ext cx="1147274" cy="930931"/>
          </a:xfrm>
          <a:custGeom>
            <a:avLst/>
            <a:gdLst/>
            <a:ahLst/>
            <a:cxnLst/>
            <a:rect l="l" t="t" r="r" b="b"/>
            <a:pathLst>
              <a:path w="1147274" h="930931">
                <a:moveTo>
                  <a:pt x="0" y="0"/>
                </a:moveTo>
                <a:lnTo>
                  <a:pt x="1147274" y="0"/>
                </a:lnTo>
                <a:lnTo>
                  <a:pt x="1147274" y="930930"/>
                </a:lnTo>
                <a:lnTo>
                  <a:pt x="0" y="930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4837329" y="2311925"/>
            <a:ext cx="1141334" cy="1025319"/>
          </a:xfrm>
          <a:custGeom>
            <a:avLst/>
            <a:gdLst/>
            <a:ahLst/>
            <a:cxnLst/>
            <a:rect l="l" t="t" r="r" b="b"/>
            <a:pathLst>
              <a:path w="1141334" h="1025319">
                <a:moveTo>
                  <a:pt x="0" y="0"/>
                </a:moveTo>
                <a:lnTo>
                  <a:pt x="1141333" y="0"/>
                </a:lnTo>
                <a:lnTo>
                  <a:pt x="1141333" y="1025319"/>
                </a:lnTo>
                <a:lnTo>
                  <a:pt x="0" y="10253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 rot="5400000">
            <a:off x="11696991" y="1816168"/>
            <a:ext cx="1586638" cy="3916244"/>
            <a:chOff x="0" y="0"/>
            <a:chExt cx="2354580" cy="581172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10418530" y="2979550"/>
            <a:ext cx="1588624" cy="1588624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sp>
        <p:nvSpPr>
          <p:cNvPr id="53" name="Freeform 53"/>
          <p:cNvSpPr/>
          <p:nvPr/>
        </p:nvSpPr>
        <p:spPr>
          <a:xfrm>
            <a:off x="10624238" y="3242301"/>
            <a:ext cx="1238477" cy="1047709"/>
          </a:xfrm>
          <a:custGeom>
            <a:avLst/>
            <a:gdLst/>
            <a:ahLst/>
            <a:cxnLst/>
            <a:rect l="l" t="t" r="r" b="b"/>
            <a:pathLst>
              <a:path w="1238477" h="1047709">
                <a:moveTo>
                  <a:pt x="0" y="0"/>
                </a:moveTo>
                <a:lnTo>
                  <a:pt x="1238476" y="0"/>
                </a:lnTo>
                <a:lnTo>
                  <a:pt x="1238476" y="1047709"/>
                </a:lnTo>
                <a:lnTo>
                  <a:pt x="0" y="1047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3865273" y="4694898"/>
            <a:ext cx="2421955" cy="25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sz="1800" u="sng">
                <a:solidFill>
                  <a:srgbClr val="FFFFFF"/>
                </a:solidFill>
                <a:latin typeface="Glacial Indifference"/>
              </a:rPr>
              <a:t>DS19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3653978" y="5148786"/>
            <a:ext cx="3508035" cy="8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Envolvente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 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Ventilación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mixta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>
                <a:solidFill>
                  <a:srgbClr val="FFFFFF"/>
                </a:solidFill>
                <a:latin typeface="Open Sans Light"/>
              </a:rPr>
              <a:t>CEV</a:t>
            </a:r>
          </a:p>
          <a:p>
            <a:pPr algn="l">
              <a:lnSpc>
                <a:spcPts val="1792"/>
              </a:lnSpc>
            </a:pPr>
            <a:endParaRPr lang="en-US" sz="128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6484754" y="2194577"/>
            <a:ext cx="2421955" cy="25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sz="1800" u="sng">
                <a:solidFill>
                  <a:srgbClr val="FFFFFF"/>
                </a:solidFill>
                <a:latin typeface="Glacial Indifference"/>
              </a:rPr>
              <a:t>INFORME PDA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380226" y="2477507"/>
            <a:ext cx="2901085" cy="152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>
                <a:solidFill>
                  <a:srgbClr val="FFFFFF"/>
                </a:solidFill>
                <a:latin typeface="Open Sans Light"/>
              </a:rPr>
              <a:t>Envolvente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>
                <a:solidFill>
                  <a:srgbClr val="FFFFFF"/>
                </a:solidFill>
                <a:latin typeface="Open Sans Light"/>
              </a:rPr>
              <a:t>Ventilación 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>
                <a:solidFill>
                  <a:srgbClr val="FFFFFF"/>
                </a:solidFill>
                <a:latin typeface="Open Sans Light"/>
              </a:rPr>
              <a:t>Infiltraciones de aire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>
                <a:solidFill>
                  <a:srgbClr val="FFFFFF"/>
                </a:solidFill>
                <a:latin typeface="Open Sans Light"/>
              </a:rPr>
              <a:t>Control de ganancia solar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>
                <a:solidFill>
                  <a:srgbClr val="FFFFFF"/>
                </a:solidFill>
                <a:latin typeface="Open Sans Light"/>
              </a:rPr>
              <a:t>Condensación </a:t>
            </a:r>
          </a:p>
          <a:p>
            <a:pPr>
              <a:lnSpc>
                <a:spcPts val="1792"/>
              </a:lnSpc>
            </a:pPr>
            <a:endParaRPr lang="en-US" sz="1280">
              <a:solidFill>
                <a:srgbClr val="FFFFFF"/>
              </a:solidFill>
              <a:latin typeface="Open Sans Light"/>
            </a:endParaRPr>
          </a:p>
          <a:p>
            <a:pPr algn="l">
              <a:lnSpc>
                <a:spcPts val="1792"/>
              </a:lnSpc>
            </a:pPr>
            <a:endParaRPr lang="en-US" sz="128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91" name="Grupo 90">
            <a:extLst>
              <a:ext uri="{FF2B5EF4-FFF2-40B4-BE49-F238E27FC236}">
                <a16:creationId xmlns:a16="http://schemas.microsoft.com/office/drawing/2014/main" id="{9E2FD68D-AF35-E0B2-158B-513654FA5B89}"/>
              </a:ext>
            </a:extLst>
          </p:cNvPr>
          <p:cNvGrpSpPr/>
          <p:nvPr/>
        </p:nvGrpSpPr>
        <p:grpSpPr>
          <a:xfrm>
            <a:off x="12022992" y="2979550"/>
            <a:ext cx="3985528" cy="1857317"/>
            <a:chOff x="11196533" y="3258929"/>
            <a:chExt cx="3985528" cy="1857317"/>
          </a:xfrm>
        </p:grpSpPr>
        <p:grpSp>
          <p:nvGrpSpPr>
            <p:cNvPr id="8" name="Group 8"/>
            <p:cNvGrpSpPr/>
            <p:nvPr/>
          </p:nvGrpSpPr>
          <p:grpSpPr>
            <a:xfrm>
              <a:off x="12060854" y="4675146"/>
              <a:ext cx="1575133" cy="441100"/>
              <a:chOff x="0" y="0"/>
              <a:chExt cx="414850" cy="11617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14850" cy="116175"/>
              </a:xfrm>
              <a:custGeom>
                <a:avLst/>
                <a:gdLst/>
                <a:ahLst/>
                <a:cxnLst/>
                <a:rect l="l" t="t" r="r" b="b"/>
                <a:pathLst>
                  <a:path w="414850" h="116175">
                    <a:moveTo>
                      <a:pt x="0" y="0"/>
                    </a:moveTo>
                    <a:lnTo>
                      <a:pt x="414850" y="0"/>
                    </a:lnTo>
                    <a:lnTo>
                      <a:pt x="414850" y="116175"/>
                    </a:lnTo>
                    <a:lnTo>
                      <a:pt x="0" y="11617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8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 rot="-5400000">
              <a:off x="12394804" y="2074962"/>
              <a:ext cx="1586638" cy="3983179"/>
              <a:chOff x="0" y="0"/>
              <a:chExt cx="2354580" cy="591106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353310" cy="5911061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5911061">
                    <a:moveTo>
                      <a:pt x="784860" y="5843751"/>
                    </a:moveTo>
                    <a:cubicBezTo>
                      <a:pt x="905510" y="5884391"/>
                      <a:pt x="1042670" y="5911061"/>
                      <a:pt x="1177290" y="5911061"/>
                    </a:cubicBezTo>
                    <a:cubicBezTo>
                      <a:pt x="1311910" y="5911061"/>
                      <a:pt x="1441450" y="5888201"/>
                      <a:pt x="1560830" y="5847561"/>
                    </a:cubicBezTo>
                    <a:cubicBezTo>
                      <a:pt x="1563370" y="5846291"/>
                      <a:pt x="1565910" y="5846291"/>
                      <a:pt x="1568450" y="5845021"/>
                    </a:cubicBezTo>
                    <a:cubicBezTo>
                      <a:pt x="2016760" y="5682461"/>
                      <a:pt x="2346960" y="5253201"/>
                      <a:pt x="2353310" y="4742190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738580"/>
                    </a:lnTo>
                    <a:cubicBezTo>
                      <a:pt x="6350" y="5255741"/>
                      <a:pt x="331470" y="5685001"/>
                      <a:pt x="784860" y="5843751"/>
                    </a:cubicBezTo>
                    <a:close/>
                  </a:path>
                </a:pathLst>
              </a:custGeom>
              <a:solidFill>
                <a:srgbClr val="1D3780"/>
              </a:solid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12143724" y="3577927"/>
              <a:ext cx="2436164" cy="996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2"/>
                </a:lnSpc>
              </a:pPr>
              <a:r>
                <a:rPr lang="en-US" sz="1800">
                  <a:solidFill>
                    <a:srgbClr val="231F20"/>
                  </a:solidFill>
                  <a:latin typeface="Glacial Indifference"/>
                </a:rPr>
                <a:t>Lorem ipsum dolor sit amet, consectetur adipiscing elit. Proin pharetra massa tinc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13586191" y="3260915"/>
              <a:ext cx="1588624" cy="1588624"/>
              <a:chOff x="0" y="0"/>
              <a:chExt cx="6350000" cy="63500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34E9B"/>
              </a:solidFill>
            </p:spPr>
          </p:sp>
        </p:grpSp>
        <p:grpSp>
          <p:nvGrpSpPr>
            <p:cNvPr id="49" name="Group 49"/>
            <p:cNvGrpSpPr/>
            <p:nvPr/>
          </p:nvGrpSpPr>
          <p:grpSpPr>
            <a:xfrm rot="-5400000">
              <a:off x="12430620" y="2094126"/>
              <a:ext cx="1586638" cy="3916244"/>
              <a:chOff x="0" y="0"/>
              <a:chExt cx="2354580" cy="5811728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2353310" cy="5811728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5811728">
                    <a:moveTo>
                      <a:pt x="784860" y="5744418"/>
                    </a:moveTo>
                    <a:cubicBezTo>
                      <a:pt x="905510" y="5785058"/>
                      <a:pt x="1042670" y="5811728"/>
                      <a:pt x="1177290" y="5811728"/>
                    </a:cubicBezTo>
                    <a:cubicBezTo>
                      <a:pt x="1311910" y="5811728"/>
                      <a:pt x="1441450" y="5788868"/>
                      <a:pt x="1560830" y="5748228"/>
                    </a:cubicBezTo>
                    <a:cubicBezTo>
                      <a:pt x="1563370" y="5746958"/>
                      <a:pt x="1565910" y="5746958"/>
                      <a:pt x="1568450" y="5745688"/>
                    </a:cubicBezTo>
                    <a:cubicBezTo>
                      <a:pt x="2016760" y="5583128"/>
                      <a:pt x="2346960" y="5153868"/>
                      <a:pt x="2353310" y="4643163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4639630"/>
                    </a:lnTo>
                    <a:cubicBezTo>
                      <a:pt x="6350" y="5156408"/>
                      <a:pt x="331470" y="5585668"/>
                      <a:pt x="784860" y="5744418"/>
                    </a:cubicBezTo>
                    <a:close/>
                  </a:path>
                </a:pathLst>
              </a:custGeom>
              <a:solidFill>
                <a:srgbClr val="1D3780"/>
              </a:solidFill>
            </p:spPr>
          </p:sp>
        </p:grpSp>
        <p:sp>
          <p:nvSpPr>
            <p:cNvPr id="58" name="TextBox 58"/>
            <p:cNvSpPr txBox="1"/>
            <p:nvPr/>
          </p:nvSpPr>
          <p:spPr>
            <a:xfrm>
              <a:off x="12316204" y="3356996"/>
              <a:ext cx="2421955" cy="253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62"/>
                </a:lnSpc>
                <a:spcBef>
                  <a:spcPct val="0"/>
                </a:spcBef>
              </a:pPr>
              <a:r>
                <a:rPr lang="en-US" sz="1800" u="sng">
                  <a:solidFill>
                    <a:srgbClr val="FFFFFF"/>
                  </a:solidFill>
                  <a:latin typeface="Glacial Indifference"/>
                </a:rPr>
                <a:t>DS49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2076638" y="3804258"/>
              <a:ext cx="2901085" cy="872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76353" lvl="1" indent="-138176">
                <a:lnSpc>
                  <a:spcPts val="1792"/>
                </a:lnSpc>
                <a:buFont typeface="Arial"/>
                <a:buChar char="•"/>
              </a:pPr>
              <a:r>
                <a:rPr lang="en-US" sz="1280">
                  <a:solidFill>
                    <a:srgbClr val="FFFFFF"/>
                  </a:solidFill>
                  <a:latin typeface="Open Sans Light"/>
                </a:rPr>
                <a:t>Codensaciión </a:t>
              </a:r>
            </a:p>
            <a:p>
              <a:pPr marL="276353" lvl="1" indent="-138176">
                <a:lnSpc>
                  <a:spcPts val="1792"/>
                </a:lnSpc>
                <a:buFont typeface="Arial"/>
                <a:buChar char="•"/>
              </a:pPr>
              <a:r>
                <a:rPr lang="en-US" sz="1280">
                  <a:solidFill>
                    <a:srgbClr val="FFFFFF"/>
                  </a:solidFill>
                  <a:latin typeface="Open Sans Light"/>
                </a:rPr>
                <a:t>Ventilación</a:t>
              </a:r>
            </a:p>
            <a:p>
              <a:pPr>
                <a:lnSpc>
                  <a:spcPts val="1792"/>
                </a:lnSpc>
              </a:pPr>
              <a:endParaRPr lang="en-US" sz="1280">
                <a:solidFill>
                  <a:srgbClr val="FFFFFF"/>
                </a:solidFill>
                <a:latin typeface="Open Sans Light"/>
              </a:endParaRPr>
            </a:p>
            <a:p>
              <a:pPr algn="l">
                <a:lnSpc>
                  <a:spcPts val="1792"/>
                </a:lnSpc>
              </a:pPr>
              <a:endParaRPr lang="en-US" sz="128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6245236" y="7464955"/>
            <a:ext cx="2820490" cy="25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sz="1800" u="sng">
                <a:solidFill>
                  <a:srgbClr val="FFFFFF"/>
                </a:solidFill>
                <a:latin typeface="Glacial Indifference"/>
              </a:rPr>
              <a:t>RECUPERACIÓN DE CALOR 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-696716" y="1337275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 dirty="0">
                <a:solidFill>
                  <a:srgbClr val="1D3780"/>
                </a:solidFill>
                <a:latin typeface="Open Sans Bold"/>
              </a:rPr>
              <a:t>EFICIENCIA ENERGÉTICA Y CLIMATIZACIÓN</a:t>
            </a:r>
          </a:p>
        </p:txBody>
      </p:sp>
      <p:sp>
        <p:nvSpPr>
          <p:cNvPr id="62" name="AutoShape 62"/>
          <p:cNvSpPr/>
          <p:nvPr/>
        </p:nvSpPr>
        <p:spPr>
          <a:xfrm flipV="1">
            <a:off x="739054" y="1308091"/>
            <a:ext cx="6271346" cy="18919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3" name="Freeform 63"/>
          <p:cNvSpPr/>
          <p:nvPr/>
        </p:nvSpPr>
        <p:spPr>
          <a:xfrm>
            <a:off x="7247738" y="5003077"/>
            <a:ext cx="3420585" cy="2013093"/>
          </a:xfrm>
          <a:custGeom>
            <a:avLst/>
            <a:gdLst/>
            <a:ahLst/>
            <a:cxnLst/>
            <a:rect l="l" t="t" r="r" b="b"/>
            <a:pathLst>
              <a:path w="3420585" h="2013093">
                <a:moveTo>
                  <a:pt x="0" y="0"/>
                </a:moveTo>
                <a:lnTo>
                  <a:pt x="3420585" y="0"/>
                </a:lnTo>
                <a:lnTo>
                  <a:pt x="3420585" y="2013093"/>
                </a:lnTo>
                <a:lnTo>
                  <a:pt x="0" y="20130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5300" b="-5605"/>
            </a:stretch>
          </a:blipFill>
        </p:spPr>
      </p:sp>
      <p:grpSp>
        <p:nvGrpSpPr>
          <p:cNvPr id="71" name="Group 43">
            <a:extLst>
              <a:ext uri="{FF2B5EF4-FFF2-40B4-BE49-F238E27FC236}">
                <a16:creationId xmlns:a16="http://schemas.microsoft.com/office/drawing/2014/main" id="{1F79DBF2-8512-AFED-34A6-ECC7D739C3D2}"/>
              </a:ext>
            </a:extLst>
          </p:cNvPr>
          <p:cNvGrpSpPr/>
          <p:nvPr/>
        </p:nvGrpSpPr>
        <p:grpSpPr>
          <a:xfrm rot="-5400000">
            <a:off x="12131028" y="6284424"/>
            <a:ext cx="1586638" cy="3916244"/>
            <a:chOff x="0" y="0"/>
            <a:chExt cx="2354580" cy="5811728"/>
          </a:xfrm>
        </p:grpSpPr>
        <p:sp>
          <p:nvSpPr>
            <p:cNvPr id="72" name="Freeform 44">
              <a:extLst>
                <a:ext uri="{FF2B5EF4-FFF2-40B4-BE49-F238E27FC236}">
                  <a16:creationId xmlns:a16="http://schemas.microsoft.com/office/drawing/2014/main" id="{2A5CBE66-B27C-2F38-CF0A-57ADF60403B4}"/>
                </a:ext>
              </a:extLst>
            </p:cNvPr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73" name="Group 45">
            <a:extLst>
              <a:ext uri="{FF2B5EF4-FFF2-40B4-BE49-F238E27FC236}">
                <a16:creationId xmlns:a16="http://schemas.microsoft.com/office/drawing/2014/main" id="{25B7C7DB-047C-A3FF-A61F-520ADEFE630C}"/>
              </a:ext>
            </a:extLst>
          </p:cNvPr>
          <p:cNvGrpSpPr/>
          <p:nvPr/>
        </p:nvGrpSpPr>
        <p:grpSpPr>
          <a:xfrm>
            <a:off x="10205593" y="7447241"/>
            <a:ext cx="1588624" cy="1588624"/>
            <a:chOff x="0" y="0"/>
            <a:chExt cx="6350000" cy="6350000"/>
          </a:xfrm>
        </p:grpSpPr>
        <p:sp>
          <p:nvSpPr>
            <p:cNvPr id="74" name="Freeform 46">
              <a:extLst>
                <a:ext uri="{FF2B5EF4-FFF2-40B4-BE49-F238E27FC236}">
                  <a16:creationId xmlns:a16="http://schemas.microsoft.com/office/drawing/2014/main" id="{15E09AC9-9ABC-8919-899D-F5D02A04A34C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sp>
        <p:nvSpPr>
          <p:cNvPr id="75" name="Freeform 48">
            <a:extLst>
              <a:ext uri="{FF2B5EF4-FFF2-40B4-BE49-F238E27FC236}">
                <a16:creationId xmlns:a16="http://schemas.microsoft.com/office/drawing/2014/main" id="{D1923270-7E20-478C-7BF0-39142F6E5F11}"/>
              </a:ext>
            </a:extLst>
          </p:cNvPr>
          <p:cNvSpPr/>
          <p:nvPr/>
        </p:nvSpPr>
        <p:spPr>
          <a:xfrm>
            <a:off x="10250238" y="7798890"/>
            <a:ext cx="1141334" cy="1025319"/>
          </a:xfrm>
          <a:custGeom>
            <a:avLst/>
            <a:gdLst/>
            <a:ahLst/>
            <a:cxnLst/>
            <a:rect l="l" t="t" r="r" b="b"/>
            <a:pathLst>
              <a:path w="1141334" h="1025319">
                <a:moveTo>
                  <a:pt x="0" y="0"/>
                </a:moveTo>
                <a:lnTo>
                  <a:pt x="1141333" y="0"/>
                </a:lnTo>
                <a:lnTo>
                  <a:pt x="1141333" y="1025319"/>
                </a:lnTo>
                <a:lnTo>
                  <a:pt x="0" y="10253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76" name="TextBox 67">
            <a:extLst>
              <a:ext uri="{FF2B5EF4-FFF2-40B4-BE49-F238E27FC236}">
                <a16:creationId xmlns:a16="http://schemas.microsoft.com/office/drawing/2014/main" id="{DDB42A56-D820-538F-764D-02422817E29D}"/>
              </a:ext>
            </a:extLst>
          </p:cNvPr>
          <p:cNvSpPr txBox="1"/>
          <p:nvPr/>
        </p:nvSpPr>
        <p:spPr>
          <a:xfrm>
            <a:off x="11720428" y="7534132"/>
            <a:ext cx="2421955" cy="253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sz="1800" u="sng" dirty="0">
                <a:solidFill>
                  <a:srgbClr val="FFFFFF"/>
                </a:solidFill>
                <a:latin typeface="Glacial Indifference"/>
              </a:rPr>
              <a:t>VENTILACIÓN VERTICAL</a:t>
            </a:r>
          </a:p>
        </p:txBody>
      </p:sp>
      <p:sp>
        <p:nvSpPr>
          <p:cNvPr id="77" name="TextBox 68">
            <a:extLst>
              <a:ext uri="{FF2B5EF4-FFF2-40B4-BE49-F238E27FC236}">
                <a16:creationId xmlns:a16="http://schemas.microsoft.com/office/drawing/2014/main" id="{E2E70F4B-4BF8-78DE-C3AC-F63AA54688AE}"/>
              </a:ext>
            </a:extLst>
          </p:cNvPr>
          <p:cNvSpPr txBox="1"/>
          <p:nvPr/>
        </p:nvSpPr>
        <p:spPr>
          <a:xfrm>
            <a:off x="11676063" y="7817335"/>
            <a:ext cx="2901085" cy="1091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>
                <a:solidFill>
                  <a:srgbClr val="FFFFFF"/>
                </a:solidFill>
                <a:latin typeface="Open Sans Light"/>
              </a:rPr>
              <a:t>Dimensionamiento de shaft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>
                <a:solidFill>
                  <a:srgbClr val="FFFFFF"/>
                </a:solidFill>
                <a:latin typeface="Open Sans Light"/>
              </a:rPr>
              <a:t>Memoria de cálculo</a:t>
            </a: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>
                <a:solidFill>
                  <a:srgbClr val="FFFFFF"/>
                </a:solidFill>
                <a:latin typeface="Open Sans Light"/>
              </a:rPr>
              <a:t>Normativas nacionales e internacionales</a:t>
            </a:r>
          </a:p>
          <a:p>
            <a:pPr algn="l">
              <a:lnSpc>
                <a:spcPts val="1792"/>
              </a:lnSpc>
            </a:pPr>
            <a:endParaRPr lang="en-US" sz="1280" dirty="0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85" name="Group 43">
            <a:extLst>
              <a:ext uri="{FF2B5EF4-FFF2-40B4-BE49-F238E27FC236}">
                <a16:creationId xmlns:a16="http://schemas.microsoft.com/office/drawing/2014/main" id="{5133A54A-B10E-EE04-2FB0-8AD4AA667C01}"/>
              </a:ext>
            </a:extLst>
          </p:cNvPr>
          <p:cNvGrpSpPr/>
          <p:nvPr/>
        </p:nvGrpSpPr>
        <p:grpSpPr>
          <a:xfrm rot="-5400000">
            <a:off x="6707935" y="6395840"/>
            <a:ext cx="1586638" cy="3916244"/>
            <a:chOff x="0" y="0"/>
            <a:chExt cx="2354580" cy="5811728"/>
          </a:xfrm>
        </p:grpSpPr>
        <p:sp>
          <p:nvSpPr>
            <p:cNvPr id="86" name="Freeform 44">
              <a:extLst>
                <a:ext uri="{FF2B5EF4-FFF2-40B4-BE49-F238E27FC236}">
                  <a16:creationId xmlns:a16="http://schemas.microsoft.com/office/drawing/2014/main" id="{8E16A16E-3F51-C860-9569-7B229D7B9216}"/>
                </a:ext>
              </a:extLst>
            </p:cNvPr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87" name="Group 45">
            <a:extLst>
              <a:ext uri="{FF2B5EF4-FFF2-40B4-BE49-F238E27FC236}">
                <a16:creationId xmlns:a16="http://schemas.microsoft.com/office/drawing/2014/main" id="{314DBCBA-2793-100B-8875-99DB58BFDD42}"/>
              </a:ext>
            </a:extLst>
          </p:cNvPr>
          <p:cNvGrpSpPr/>
          <p:nvPr/>
        </p:nvGrpSpPr>
        <p:grpSpPr>
          <a:xfrm>
            <a:off x="4723971" y="7568742"/>
            <a:ext cx="1588624" cy="1588624"/>
            <a:chOff x="0" y="0"/>
            <a:chExt cx="6350000" cy="6350000"/>
          </a:xfrm>
        </p:grpSpPr>
        <p:sp>
          <p:nvSpPr>
            <p:cNvPr id="88" name="Freeform 46">
              <a:extLst>
                <a:ext uri="{FF2B5EF4-FFF2-40B4-BE49-F238E27FC236}">
                  <a16:creationId xmlns:a16="http://schemas.microsoft.com/office/drawing/2014/main" id="{C88019FC-2A39-2280-2138-2970DA5B5798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sp>
        <p:nvSpPr>
          <p:cNvPr id="89" name="Freeform 58">
            <a:extLst>
              <a:ext uri="{FF2B5EF4-FFF2-40B4-BE49-F238E27FC236}">
                <a16:creationId xmlns:a16="http://schemas.microsoft.com/office/drawing/2014/main" id="{653DB371-9826-D6AF-C1B7-C89C3B9EE1C3}"/>
              </a:ext>
            </a:extLst>
          </p:cNvPr>
          <p:cNvSpPr/>
          <p:nvPr/>
        </p:nvSpPr>
        <p:spPr>
          <a:xfrm>
            <a:off x="4889137" y="7896186"/>
            <a:ext cx="1238477" cy="1047709"/>
          </a:xfrm>
          <a:custGeom>
            <a:avLst/>
            <a:gdLst/>
            <a:ahLst/>
            <a:cxnLst/>
            <a:rect l="l" t="t" r="r" b="b"/>
            <a:pathLst>
              <a:path w="1238477" h="1047709">
                <a:moveTo>
                  <a:pt x="0" y="0"/>
                </a:moveTo>
                <a:lnTo>
                  <a:pt x="1238476" y="0"/>
                </a:lnTo>
                <a:lnTo>
                  <a:pt x="1238476" y="1047709"/>
                </a:lnTo>
                <a:lnTo>
                  <a:pt x="0" y="10477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0" name="TextBox 70">
            <a:extLst>
              <a:ext uri="{FF2B5EF4-FFF2-40B4-BE49-F238E27FC236}">
                <a16:creationId xmlns:a16="http://schemas.microsoft.com/office/drawing/2014/main" id="{47EE60F1-4743-F196-6A7A-1EC9BF93C26B}"/>
              </a:ext>
            </a:extLst>
          </p:cNvPr>
          <p:cNvSpPr txBox="1"/>
          <p:nvPr/>
        </p:nvSpPr>
        <p:spPr>
          <a:xfrm>
            <a:off x="6256604" y="7983858"/>
            <a:ext cx="2901085" cy="8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Seguridad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contraincendios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>
                <a:solidFill>
                  <a:srgbClr val="FFFFFF"/>
                </a:solidFill>
                <a:latin typeface="Open Sans Light"/>
              </a:rPr>
              <a:t>Memoria de cálculo y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planimetría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Selección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rejillas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y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accesorios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  <a:p>
            <a:pPr algn="l">
              <a:lnSpc>
                <a:spcPts val="1792"/>
              </a:lnSpc>
            </a:pPr>
            <a:endParaRPr lang="en-US" sz="1280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93" name="TextBox 67">
            <a:extLst>
              <a:ext uri="{FF2B5EF4-FFF2-40B4-BE49-F238E27FC236}">
                <a16:creationId xmlns:a16="http://schemas.microsoft.com/office/drawing/2014/main" id="{1CA939F7-7AF0-42F6-1CA1-A33221821D53}"/>
              </a:ext>
            </a:extLst>
          </p:cNvPr>
          <p:cNvSpPr txBox="1"/>
          <p:nvPr/>
        </p:nvSpPr>
        <p:spPr>
          <a:xfrm>
            <a:off x="6427646" y="7716432"/>
            <a:ext cx="2421955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sz="1800" u="sng" dirty="0">
                <a:solidFill>
                  <a:srgbClr val="FFFFFF"/>
                </a:solidFill>
                <a:latin typeface="Glacial Indifference"/>
              </a:rPr>
              <a:t>PRESURIZACIÓN</a:t>
            </a:r>
          </a:p>
        </p:txBody>
      </p:sp>
      <p:grpSp>
        <p:nvGrpSpPr>
          <p:cNvPr id="94" name="Group 31">
            <a:extLst>
              <a:ext uri="{FF2B5EF4-FFF2-40B4-BE49-F238E27FC236}">
                <a16:creationId xmlns:a16="http://schemas.microsoft.com/office/drawing/2014/main" id="{39D05FE7-7304-F5E6-848A-4B3C984478AF}"/>
              </a:ext>
            </a:extLst>
          </p:cNvPr>
          <p:cNvGrpSpPr/>
          <p:nvPr/>
        </p:nvGrpSpPr>
        <p:grpSpPr>
          <a:xfrm rot="-5400000">
            <a:off x="13723114" y="3653643"/>
            <a:ext cx="1586638" cy="4500334"/>
            <a:chOff x="0" y="0"/>
            <a:chExt cx="2354580" cy="5811728"/>
          </a:xfrm>
        </p:grpSpPr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id="{EB610C2C-A2AB-307B-34F7-9BE4D8FCEC0D}"/>
                </a:ext>
              </a:extLst>
            </p:cNvPr>
            <p:cNvSpPr/>
            <p:nvPr/>
          </p:nvSpPr>
          <p:spPr>
            <a:xfrm>
              <a:off x="0" y="0"/>
              <a:ext cx="2353310" cy="5811728"/>
            </a:xfrm>
            <a:custGeom>
              <a:avLst/>
              <a:gdLst/>
              <a:ahLst/>
              <a:cxnLst/>
              <a:rect l="l" t="t" r="r" b="b"/>
              <a:pathLst>
                <a:path w="2353310" h="5811728">
                  <a:moveTo>
                    <a:pt x="784860" y="5744418"/>
                  </a:moveTo>
                  <a:cubicBezTo>
                    <a:pt x="905510" y="5785058"/>
                    <a:pt x="1042670" y="5811728"/>
                    <a:pt x="1177290" y="5811728"/>
                  </a:cubicBezTo>
                  <a:cubicBezTo>
                    <a:pt x="1311910" y="5811728"/>
                    <a:pt x="1441450" y="5788868"/>
                    <a:pt x="1560830" y="5748228"/>
                  </a:cubicBezTo>
                  <a:cubicBezTo>
                    <a:pt x="1563370" y="5746958"/>
                    <a:pt x="1565910" y="5746958"/>
                    <a:pt x="1568450" y="5745688"/>
                  </a:cubicBezTo>
                  <a:cubicBezTo>
                    <a:pt x="2016760" y="5583128"/>
                    <a:pt x="2346960" y="5153868"/>
                    <a:pt x="2353310" y="464316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639630"/>
                  </a:lnTo>
                  <a:cubicBezTo>
                    <a:pt x="6350" y="5156408"/>
                    <a:pt x="331470" y="5585668"/>
                    <a:pt x="784860" y="5744418"/>
                  </a:cubicBezTo>
                  <a:close/>
                </a:path>
              </a:pathLst>
            </a:custGeom>
            <a:solidFill>
              <a:srgbClr val="1D3780"/>
            </a:solidFill>
          </p:spPr>
        </p:sp>
      </p:grpSp>
      <p:grpSp>
        <p:nvGrpSpPr>
          <p:cNvPr id="96" name="Group 33">
            <a:extLst>
              <a:ext uri="{FF2B5EF4-FFF2-40B4-BE49-F238E27FC236}">
                <a16:creationId xmlns:a16="http://schemas.microsoft.com/office/drawing/2014/main" id="{A6E1FF40-693A-01A1-BF76-032C50FA27A5}"/>
              </a:ext>
            </a:extLst>
          </p:cNvPr>
          <p:cNvGrpSpPr/>
          <p:nvPr/>
        </p:nvGrpSpPr>
        <p:grpSpPr>
          <a:xfrm>
            <a:off x="11402606" y="5110490"/>
            <a:ext cx="1588624" cy="1588624"/>
            <a:chOff x="0" y="0"/>
            <a:chExt cx="6350000" cy="6350000"/>
          </a:xfrm>
        </p:grpSpPr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id="{64369A03-28E8-3F00-B274-2A2882D6E22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4E9B"/>
            </a:solidFill>
          </p:spPr>
        </p:sp>
      </p:grpSp>
      <p:sp>
        <p:nvSpPr>
          <p:cNvPr id="98" name="Freeform 42">
            <a:extLst>
              <a:ext uri="{FF2B5EF4-FFF2-40B4-BE49-F238E27FC236}">
                <a16:creationId xmlns:a16="http://schemas.microsoft.com/office/drawing/2014/main" id="{5B7AB1F2-5E30-E732-2EAE-FB449A2D7B26}"/>
              </a:ext>
            </a:extLst>
          </p:cNvPr>
          <p:cNvSpPr/>
          <p:nvPr/>
        </p:nvSpPr>
        <p:spPr>
          <a:xfrm>
            <a:off x="11692629" y="5350833"/>
            <a:ext cx="1147274" cy="930931"/>
          </a:xfrm>
          <a:custGeom>
            <a:avLst/>
            <a:gdLst/>
            <a:ahLst/>
            <a:cxnLst/>
            <a:rect l="l" t="t" r="r" b="b"/>
            <a:pathLst>
              <a:path w="1147274" h="930931">
                <a:moveTo>
                  <a:pt x="0" y="0"/>
                </a:moveTo>
                <a:lnTo>
                  <a:pt x="1147274" y="0"/>
                </a:lnTo>
                <a:lnTo>
                  <a:pt x="1147274" y="930930"/>
                </a:lnTo>
                <a:lnTo>
                  <a:pt x="0" y="930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9" name="TextBox 54">
            <a:extLst>
              <a:ext uri="{FF2B5EF4-FFF2-40B4-BE49-F238E27FC236}">
                <a16:creationId xmlns:a16="http://schemas.microsoft.com/office/drawing/2014/main" id="{679578CC-9A50-E19F-F1E1-1D52FA0E75F7}"/>
              </a:ext>
            </a:extLst>
          </p:cNvPr>
          <p:cNvSpPr txBox="1"/>
          <p:nvPr/>
        </p:nvSpPr>
        <p:spPr>
          <a:xfrm>
            <a:off x="13288382" y="5201931"/>
            <a:ext cx="2730098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962"/>
              </a:lnSpc>
              <a:spcBef>
                <a:spcPct val="0"/>
              </a:spcBef>
            </a:pPr>
            <a:r>
              <a:rPr lang="en-US" u="sng" dirty="0">
                <a:solidFill>
                  <a:srgbClr val="FFFFFF"/>
                </a:solidFill>
                <a:latin typeface="Glacial Indifference"/>
              </a:rPr>
              <a:t>RECUPERACIÓN DE CALOR</a:t>
            </a:r>
            <a:endParaRPr lang="en-US" sz="1800" u="sng" dirty="0">
              <a:solidFill>
                <a:srgbClr val="FFFFFF"/>
              </a:solidFill>
              <a:latin typeface="Glacial Indifference"/>
            </a:endParaRPr>
          </a:p>
        </p:txBody>
      </p:sp>
      <p:sp>
        <p:nvSpPr>
          <p:cNvPr id="108" name="TextBox 74">
            <a:extLst>
              <a:ext uri="{FF2B5EF4-FFF2-40B4-BE49-F238E27FC236}">
                <a16:creationId xmlns:a16="http://schemas.microsoft.com/office/drawing/2014/main" id="{F4FE09EE-7CBF-D11E-94CA-69F0698C5BCC}"/>
              </a:ext>
            </a:extLst>
          </p:cNvPr>
          <p:cNvSpPr txBox="1"/>
          <p:nvPr/>
        </p:nvSpPr>
        <p:spPr>
          <a:xfrm>
            <a:off x="13210753" y="5556091"/>
            <a:ext cx="3508035" cy="65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Análisis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caudales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  <a:p>
            <a:pPr marL="276353" lvl="1" indent="-138176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Distribución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ductos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  <a:p>
            <a:pPr marL="276353" lvl="1" indent="-138176" algn="l">
              <a:lnSpc>
                <a:spcPts val="1792"/>
              </a:lnSpc>
              <a:buFont typeface="Arial"/>
              <a:buChar char="•"/>
            </a:pP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Selección</a:t>
            </a:r>
            <a:r>
              <a:rPr lang="en-US" sz="1280" dirty="0">
                <a:solidFill>
                  <a:srgbClr val="FFFFFF"/>
                </a:solidFill>
                <a:latin typeface="Open Sans Light"/>
              </a:rPr>
              <a:t> de </a:t>
            </a:r>
            <a:r>
              <a:rPr lang="en-US" sz="1280" dirty="0" err="1">
                <a:solidFill>
                  <a:srgbClr val="FFFFFF"/>
                </a:solidFill>
                <a:latin typeface="Open Sans Light"/>
              </a:rPr>
              <a:t>equipos</a:t>
            </a:r>
            <a:endParaRPr lang="en-US" sz="1280" dirty="0">
              <a:solidFill>
                <a:srgbClr val="FFFFFF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472" b="-26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73297" y="365328"/>
            <a:ext cx="7417653" cy="4146141"/>
          </a:xfrm>
          <a:custGeom>
            <a:avLst/>
            <a:gdLst/>
            <a:ahLst/>
            <a:cxnLst/>
            <a:rect l="l" t="t" r="r" b="b"/>
            <a:pathLst>
              <a:path w="7417653" h="4146141">
                <a:moveTo>
                  <a:pt x="0" y="0"/>
                </a:moveTo>
                <a:lnTo>
                  <a:pt x="7417653" y="0"/>
                </a:lnTo>
                <a:lnTo>
                  <a:pt x="7417653" y="4146141"/>
                </a:lnTo>
                <a:lnTo>
                  <a:pt x="0" y="4146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0"/>
            </a:stretch>
          </a:blipFill>
        </p:spPr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C6AC64-F68B-DD2D-DA1B-733CF75C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6771"/>
            <a:ext cx="18288000" cy="9448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894690"/>
            <a:ext cx="9496658" cy="6887198"/>
          </a:xfrm>
          <a:custGeom>
            <a:avLst/>
            <a:gdLst/>
            <a:ahLst/>
            <a:cxnLst/>
            <a:rect l="l" t="t" r="r" b="b"/>
            <a:pathLst>
              <a:path w="9496658" h="6887198">
                <a:moveTo>
                  <a:pt x="0" y="0"/>
                </a:moveTo>
                <a:lnTo>
                  <a:pt x="9496658" y="0"/>
                </a:lnTo>
                <a:lnTo>
                  <a:pt x="9496658" y="6887198"/>
                </a:lnTo>
                <a:lnTo>
                  <a:pt x="0" y="68871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150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146321" y="4314592"/>
            <a:ext cx="104740" cy="4114800"/>
          </a:xfrm>
          <a:custGeom>
            <a:avLst/>
            <a:gdLst/>
            <a:ahLst/>
            <a:cxnLst/>
            <a:rect l="l" t="t" r="r" b="b"/>
            <a:pathLst>
              <a:path w="104740" h="4114800">
                <a:moveTo>
                  <a:pt x="0" y="0"/>
                </a:moveTo>
                <a:lnTo>
                  <a:pt x="104741" y="0"/>
                </a:lnTo>
                <a:lnTo>
                  <a:pt x="1047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45510" y="8468385"/>
            <a:ext cx="12094452" cy="1270754"/>
          </a:xfrm>
          <a:custGeom>
            <a:avLst/>
            <a:gdLst/>
            <a:ahLst/>
            <a:cxnLst/>
            <a:rect l="l" t="t" r="r" b="b"/>
            <a:pathLst>
              <a:path w="12094452" h="1270754">
                <a:moveTo>
                  <a:pt x="0" y="0"/>
                </a:moveTo>
                <a:lnTo>
                  <a:pt x="12094452" y="0"/>
                </a:lnTo>
                <a:lnTo>
                  <a:pt x="12094452" y="1270754"/>
                </a:lnTo>
                <a:lnTo>
                  <a:pt x="0" y="12707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600950" y="7599305"/>
            <a:ext cx="3086100" cy="830087"/>
            <a:chOff x="0" y="0"/>
            <a:chExt cx="812800" cy="2186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218624"/>
            </a:xfrm>
            <a:custGeom>
              <a:avLst/>
              <a:gdLst/>
              <a:ahLst/>
              <a:cxnLst/>
              <a:rect l="l" t="t" r="r" b="b"/>
              <a:pathLst>
                <a:path w="812800" h="218624">
                  <a:moveTo>
                    <a:pt x="0" y="0"/>
                  </a:moveTo>
                  <a:lnTo>
                    <a:pt x="812800" y="0"/>
                  </a:lnTo>
                  <a:lnTo>
                    <a:pt x="812800" y="218624"/>
                  </a:lnTo>
                  <a:lnTo>
                    <a:pt x="0" y="2186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-3207609" y="971550"/>
            <a:ext cx="13168334" cy="65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2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¿QUIÉNES SOMOS?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3068" y="1841552"/>
            <a:ext cx="9807909" cy="172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</a:pPr>
            <a:r>
              <a:rPr lang="en-US" sz="2361">
                <a:solidFill>
                  <a:srgbClr val="1D3780"/>
                </a:solidFill>
                <a:latin typeface="Open Sans Light"/>
              </a:rPr>
              <a:t>Somos una empresa de origen chilena con más de 19 años en el mercado, especializándonos en crear ambientes interiores saludables y eﬁcientes con la energía.</a:t>
            </a:r>
          </a:p>
          <a:p>
            <a:pPr>
              <a:lnSpc>
                <a:spcPts val="3865"/>
              </a:lnSpc>
              <a:spcBef>
                <a:spcPct val="0"/>
              </a:spcBef>
            </a:pPr>
            <a:endParaRPr lang="en-US" sz="2361">
              <a:solidFill>
                <a:srgbClr val="1D3780"/>
              </a:solidFill>
              <a:latin typeface="Open Sans Ligh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53068" y="5097055"/>
            <a:ext cx="8117621" cy="250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000000"/>
                </a:solidFill>
                <a:latin typeface="Open Sans Light"/>
              </a:rPr>
              <a:t>Mejorar la calidad del aire interior entregando asesoría personalizada en ventilación, climatización, eficiencia energética y productos de ventilación eficientes, de calidad y certificación internacional, logrando ser un aporte a la comunidad, a las empresas y al estado a través de la innovación que ofrecen nuestras soluciones.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068" y="4266967"/>
            <a:ext cx="2098630" cy="60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89"/>
              </a:lnSpc>
              <a:spcBef>
                <a:spcPct val="0"/>
              </a:spcBef>
            </a:pPr>
            <a:r>
              <a:rPr lang="en-US" sz="3668" spc="80">
                <a:solidFill>
                  <a:srgbClr val="1D3780"/>
                </a:solidFill>
                <a:latin typeface="League Spartan"/>
              </a:rPr>
              <a:t>Misión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87294" y="4289395"/>
            <a:ext cx="2098630" cy="60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89"/>
              </a:lnSpc>
              <a:spcBef>
                <a:spcPct val="0"/>
              </a:spcBef>
            </a:pPr>
            <a:r>
              <a:rPr lang="en-US" sz="3668" spc="80">
                <a:solidFill>
                  <a:srgbClr val="1D3780"/>
                </a:solidFill>
                <a:latin typeface="League Spartan"/>
              </a:rPr>
              <a:t>Visión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15693" y="5095875"/>
            <a:ext cx="8117621" cy="250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05"/>
              </a:lnSpc>
              <a:spcBef>
                <a:spcPct val="0"/>
              </a:spcBef>
            </a:pPr>
            <a:r>
              <a:rPr lang="en-US" sz="2361">
                <a:solidFill>
                  <a:srgbClr val="000000"/>
                </a:solidFill>
                <a:latin typeface="Open Sans Light"/>
              </a:rPr>
              <a:t>Ser la empresa lider a nivel nacional por su aporte en el desarrollo de un ambiente interior saludable para todas las familias gracias a la ventilación eficiente que promovemos, desarrollamos e innovamos, entregando valor a la calidad de aire interior con los servicios y productos eficientes energeticamente.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78572" y="8102648"/>
            <a:ext cx="5285097" cy="60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89"/>
              </a:lnSpc>
              <a:spcBef>
                <a:spcPct val="0"/>
              </a:spcBef>
            </a:pPr>
            <a:r>
              <a:rPr lang="en-US" sz="3668" spc="80">
                <a:solidFill>
                  <a:srgbClr val="1D3780"/>
                </a:solidFill>
                <a:latin typeface="League Spartan"/>
              </a:rPr>
              <a:t>Nuestros valores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2988" y="2485097"/>
            <a:ext cx="2419414" cy="1659027"/>
          </a:xfrm>
          <a:custGeom>
            <a:avLst/>
            <a:gdLst/>
            <a:ahLst/>
            <a:cxnLst/>
            <a:rect l="l" t="t" r="r" b="b"/>
            <a:pathLst>
              <a:path w="2419414" h="1659027">
                <a:moveTo>
                  <a:pt x="0" y="0"/>
                </a:moveTo>
                <a:lnTo>
                  <a:pt x="2419414" y="0"/>
                </a:lnTo>
                <a:lnTo>
                  <a:pt x="2419414" y="1659026"/>
                </a:lnTo>
                <a:lnTo>
                  <a:pt x="0" y="16590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47043" y="3732187"/>
            <a:ext cx="6660384" cy="6046483"/>
          </a:xfrm>
          <a:custGeom>
            <a:avLst/>
            <a:gdLst/>
            <a:ahLst/>
            <a:cxnLst/>
            <a:rect l="l" t="t" r="r" b="b"/>
            <a:pathLst>
              <a:path w="6660384" h="6046483">
                <a:moveTo>
                  <a:pt x="0" y="0"/>
                </a:moveTo>
                <a:lnTo>
                  <a:pt x="6660384" y="0"/>
                </a:lnTo>
                <a:lnTo>
                  <a:pt x="6660384" y="6046483"/>
                </a:lnTo>
                <a:lnTo>
                  <a:pt x="0" y="6046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29081" t="-29313" b="-1825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503993" y="3553761"/>
            <a:ext cx="3086100" cy="862533"/>
            <a:chOff x="0" y="0"/>
            <a:chExt cx="812800" cy="22716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227169"/>
            </a:xfrm>
            <a:custGeom>
              <a:avLst/>
              <a:gdLst/>
              <a:ahLst/>
              <a:cxnLst/>
              <a:rect l="l" t="t" r="r" b="b"/>
              <a:pathLst>
                <a:path w="812800" h="227169">
                  <a:moveTo>
                    <a:pt x="0" y="0"/>
                  </a:moveTo>
                  <a:lnTo>
                    <a:pt x="812800" y="0"/>
                  </a:lnTo>
                  <a:lnTo>
                    <a:pt x="812800" y="227169"/>
                  </a:lnTo>
                  <a:lnTo>
                    <a:pt x="0" y="22716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-2939520" y="971550"/>
            <a:ext cx="13168334" cy="65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2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¿QUIÉNES SOMOS?</a:t>
            </a:r>
          </a:p>
        </p:txBody>
      </p:sp>
      <p:sp>
        <p:nvSpPr>
          <p:cNvPr id="14" name="Freeform 14"/>
          <p:cNvSpPr/>
          <p:nvPr/>
        </p:nvSpPr>
        <p:spPr>
          <a:xfrm>
            <a:off x="3244005" y="8415708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52525" y="8386562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65872" y="8437606"/>
            <a:ext cx="1086823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Jonas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1808" y="8701258"/>
            <a:ext cx="1276350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5"/>
              </a:lnSpc>
            </a:pPr>
            <a:r>
              <a:rPr lang="en-US" sz="1275" spc="-80">
                <a:solidFill>
                  <a:srgbClr val="1D3278"/>
                </a:solidFill>
                <a:latin typeface="Open Sans"/>
              </a:rPr>
              <a:t>Primer dispositivo</a:t>
            </a:r>
          </a:p>
          <a:p>
            <a:pPr algn="l">
              <a:lnSpc>
                <a:spcPts val="1485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de ingreso pasivo</a:t>
            </a:r>
          </a:p>
        </p:txBody>
      </p:sp>
      <p:sp>
        <p:nvSpPr>
          <p:cNvPr id="18" name="Freeform 18"/>
          <p:cNvSpPr/>
          <p:nvPr/>
        </p:nvSpPr>
        <p:spPr>
          <a:xfrm>
            <a:off x="2352270" y="8582388"/>
            <a:ext cx="888192" cy="70485"/>
          </a:xfrm>
          <a:custGeom>
            <a:avLst/>
            <a:gdLst/>
            <a:ahLst/>
            <a:cxnLst/>
            <a:rect l="l" t="t" r="r" b="b"/>
            <a:pathLst>
              <a:path w="888192" h="70485">
                <a:moveTo>
                  <a:pt x="0" y="0"/>
                </a:moveTo>
                <a:lnTo>
                  <a:pt x="888192" y="0"/>
                </a:lnTo>
                <a:lnTo>
                  <a:pt x="888192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784291" y="7338267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92802" y="7309086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2007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39336" y="7360163"/>
            <a:ext cx="155321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Capital Semilla</a:t>
            </a:r>
          </a:p>
          <a:p>
            <a:pPr algn="l">
              <a:lnSpc>
                <a:spcPts val="1530"/>
              </a:lnSpc>
            </a:pPr>
            <a:r>
              <a:rPr lang="en-US" sz="1275" spc="-65">
                <a:solidFill>
                  <a:srgbClr val="1D3278"/>
                </a:solidFill>
                <a:latin typeface="Open Sans"/>
              </a:rPr>
              <a:t>Corfo</a:t>
            </a:r>
          </a:p>
        </p:txBody>
      </p:sp>
      <p:sp>
        <p:nvSpPr>
          <p:cNvPr id="22" name="Freeform 22"/>
          <p:cNvSpPr/>
          <p:nvPr/>
        </p:nvSpPr>
        <p:spPr>
          <a:xfrm>
            <a:off x="3892554" y="7504947"/>
            <a:ext cx="888195" cy="70485"/>
          </a:xfrm>
          <a:custGeom>
            <a:avLst/>
            <a:gdLst/>
            <a:ahLst/>
            <a:cxnLst/>
            <a:rect l="l" t="t" r="r" b="b"/>
            <a:pathLst>
              <a:path w="888195" h="70485">
                <a:moveTo>
                  <a:pt x="0" y="0"/>
                </a:moveTo>
                <a:lnTo>
                  <a:pt x="888195" y="0"/>
                </a:lnTo>
                <a:lnTo>
                  <a:pt x="888195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324574" y="6260826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6533079" y="6231645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2009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655989" y="6282722"/>
            <a:ext cx="2194602" cy="684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Alianza con Fresh</a:t>
            </a:r>
          </a:p>
          <a:p>
            <a:pPr algn="l">
              <a:lnSpc>
                <a:spcPts val="1440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Holding Evolution Group de Suecia, calidad Europea</a:t>
            </a:r>
          </a:p>
        </p:txBody>
      </p:sp>
      <p:sp>
        <p:nvSpPr>
          <p:cNvPr id="26" name="Freeform 26"/>
          <p:cNvSpPr/>
          <p:nvPr/>
        </p:nvSpPr>
        <p:spPr>
          <a:xfrm>
            <a:off x="5432841" y="6427503"/>
            <a:ext cx="888177" cy="70485"/>
          </a:xfrm>
          <a:custGeom>
            <a:avLst/>
            <a:gdLst/>
            <a:ahLst/>
            <a:cxnLst/>
            <a:rect l="l" t="t" r="r" b="b"/>
            <a:pathLst>
              <a:path w="888177" h="70485">
                <a:moveTo>
                  <a:pt x="0" y="0"/>
                </a:moveTo>
                <a:lnTo>
                  <a:pt x="888177" y="0"/>
                </a:lnTo>
                <a:lnTo>
                  <a:pt x="888177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7864860" y="5183382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8073366" y="5154240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2014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291536" y="5205281"/>
            <a:ext cx="186066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Sistemas Mixtos</a:t>
            </a:r>
          </a:p>
          <a:p>
            <a:pPr algn="l">
              <a:lnSpc>
                <a:spcPts val="1530"/>
              </a:lnSpc>
            </a:pPr>
            <a:r>
              <a:rPr lang="en-US" sz="1275" spc="-65">
                <a:solidFill>
                  <a:srgbClr val="1D3278"/>
                </a:solidFill>
                <a:latin typeface="Open Sans"/>
              </a:rPr>
              <a:t>En Normativa</a:t>
            </a:r>
          </a:p>
        </p:txBody>
      </p:sp>
      <p:sp>
        <p:nvSpPr>
          <p:cNvPr id="30" name="Freeform 30"/>
          <p:cNvSpPr/>
          <p:nvPr/>
        </p:nvSpPr>
        <p:spPr>
          <a:xfrm>
            <a:off x="6973127" y="5350062"/>
            <a:ext cx="888180" cy="70485"/>
          </a:xfrm>
          <a:custGeom>
            <a:avLst/>
            <a:gdLst/>
            <a:ahLst/>
            <a:cxnLst/>
            <a:rect l="l" t="t" r="r" b="b"/>
            <a:pathLst>
              <a:path w="888180" h="70485">
                <a:moveTo>
                  <a:pt x="0" y="0"/>
                </a:moveTo>
                <a:lnTo>
                  <a:pt x="888180" y="0"/>
                </a:lnTo>
                <a:lnTo>
                  <a:pt x="888180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0945429" y="3028500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1153924" y="2999311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2020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557624" y="3050408"/>
            <a:ext cx="1260157" cy="2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140">
                <a:solidFill>
                  <a:srgbClr val="1D3278"/>
                </a:solidFill>
                <a:latin typeface="Open Sans Bold"/>
              </a:rPr>
              <a:t>La Ventilación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543570" y="3314054"/>
            <a:ext cx="2171700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5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Cobra mayor relevancia debido</a:t>
            </a:r>
          </a:p>
          <a:p>
            <a:pPr algn="l">
              <a:lnSpc>
                <a:spcPts val="1485"/>
              </a:lnSpc>
            </a:pPr>
            <a:r>
              <a:rPr lang="en-US" sz="1275" spc="-65">
                <a:solidFill>
                  <a:srgbClr val="1D3278"/>
                </a:solidFill>
                <a:latin typeface="Open Sans"/>
              </a:rPr>
              <a:t>a la contingencia</a:t>
            </a:r>
          </a:p>
        </p:txBody>
      </p:sp>
      <p:sp>
        <p:nvSpPr>
          <p:cNvPr id="35" name="Freeform 35"/>
          <p:cNvSpPr/>
          <p:nvPr/>
        </p:nvSpPr>
        <p:spPr>
          <a:xfrm>
            <a:off x="10053696" y="3195178"/>
            <a:ext cx="888186" cy="70485"/>
          </a:xfrm>
          <a:custGeom>
            <a:avLst/>
            <a:gdLst/>
            <a:ahLst/>
            <a:cxnLst/>
            <a:rect l="l" t="t" r="r" b="b"/>
            <a:pathLst>
              <a:path w="888186" h="70485">
                <a:moveTo>
                  <a:pt x="0" y="0"/>
                </a:moveTo>
                <a:lnTo>
                  <a:pt x="888186" y="0"/>
                </a:lnTo>
                <a:lnTo>
                  <a:pt x="888186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2485716" y="1951059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12694220" y="1921879"/>
            <a:ext cx="619125" cy="36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2021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440850" y="1972967"/>
            <a:ext cx="1153130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80">
                <a:solidFill>
                  <a:srgbClr val="1D3278"/>
                </a:solidFill>
                <a:latin typeface="Open Sans Bold"/>
              </a:rPr>
              <a:t>Pandemia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426787" y="2247417"/>
            <a:ext cx="1725930" cy="580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Incorporamos nuevos sistemas de medición de calidad de aire</a:t>
            </a:r>
          </a:p>
        </p:txBody>
      </p:sp>
      <p:sp>
        <p:nvSpPr>
          <p:cNvPr id="40" name="Freeform 40"/>
          <p:cNvSpPr/>
          <p:nvPr/>
        </p:nvSpPr>
        <p:spPr>
          <a:xfrm>
            <a:off x="11593980" y="2117736"/>
            <a:ext cx="888189" cy="70485"/>
          </a:xfrm>
          <a:custGeom>
            <a:avLst/>
            <a:gdLst/>
            <a:ahLst/>
            <a:cxnLst/>
            <a:rect l="l" t="t" r="r" b="b"/>
            <a:pathLst>
              <a:path w="888189" h="70485">
                <a:moveTo>
                  <a:pt x="0" y="0"/>
                </a:moveTo>
                <a:lnTo>
                  <a:pt x="888189" y="0"/>
                </a:lnTo>
                <a:lnTo>
                  <a:pt x="888189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4026000" y="873617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4234515" y="844427"/>
            <a:ext cx="619125" cy="36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2022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719414" y="895516"/>
            <a:ext cx="1294407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80">
                <a:solidFill>
                  <a:srgbClr val="1D3278"/>
                </a:solidFill>
                <a:latin typeface="Open Sans Bold"/>
              </a:rPr>
              <a:t>Lanzamiento</a:t>
            </a:r>
          </a:p>
          <a:p>
            <a:pPr algn="l">
              <a:lnSpc>
                <a:spcPts val="1440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Recuperador de Calor Social</a:t>
            </a:r>
          </a:p>
        </p:txBody>
      </p:sp>
      <p:sp>
        <p:nvSpPr>
          <p:cNvPr id="44" name="Freeform 44"/>
          <p:cNvSpPr/>
          <p:nvPr/>
        </p:nvSpPr>
        <p:spPr>
          <a:xfrm>
            <a:off x="13134266" y="1040295"/>
            <a:ext cx="888192" cy="70485"/>
          </a:xfrm>
          <a:custGeom>
            <a:avLst/>
            <a:gdLst/>
            <a:ahLst/>
            <a:cxnLst/>
            <a:rect l="l" t="t" r="r" b="b"/>
            <a:pathLst>
              <a:path w="888192" h="70485">
                <a:moveTo>
                  <a:pt x="0" y="0"/>
                </a:moveTo>
                <a:lnTo>
                  <a:pt x="888192" y="0"/>
                </a:lnTo>
                <a:lnTo>
                  <a:pt x="888192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9405146" y="4105941"/>
            <a:ext cx="1036320" cy="375285"/>
          </a:xfrm>
          <a:custGeom>
            <a:avLst/>
            <a:gdLst/>
            <a:ahLst/>
            <a:cxnLst/>
            <a:rect l="l" t="t" r="r" b="b"/>
            <a:pathLst>
              <a:path w="1036320" h="375285">
                <a:moveTo>
                  <a:pt x="0" y="0"/>
                </a:moveTo>
                <a:lnTo>
                  <a:pt x="1036320" y="0"/>
                </a:lnTo>
                <a:lnTo>
                  <a:pt x="1036320" y="375285"/>
                </a:lnTo>
                <a:lnTo>
                  <a:pt x="0" y="3752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9613644" y="4076752"/>
            <a:ext cx="619125" cy="369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250" spc="-119">
                <a:solidFill>
                  <a:srgbClr val="FFFFFF"/>
                </a:solidFill>
                <a:latin typeface="Open Sans Bold"/>
              </a:rPr>
              <a:t>2018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793725" y="4136741"/>
            <a:ext cx="1614910" cy="61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Unidades con RC</a:t>
            </a:r>
          </a:p>
          <a:p>
            <a:pPr algn="l">
              <a:lnSpc>
                <a:spcPts val="1485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Sensores para</a:t>
            </a:r>
          </a:p>
          <a:p>
            <a:pPr algn="l">
              <a:lnSpc>
                <a:spcPts val="1485"/>
              </a:lnSpc>
            </a:pPr>
            <a:r>
              <a:rPr lang="en-US" sz="1275" spc="-50">
                <a:solidFill>
                  <a:srgbClr val="1D3278"/>
                </a:solidFill>
                <a:latin typeface="Open Sans"/>
              </a:rPr>
              <a:t>control etc.</a:t>
            </a:r>
          </a:p>
        </p:txBody>
      </p:sp>
      <p:sp>
        <p:nvSpPr>
          <p:cNvPr id="48" name="Freeform 48"/>
          <p:cNvSpPr/>
          <p:nvPr/>
        </p:nvSpPr>
        <p:spPr>
          <a:xfrm>
            <a:off x="8513410" y="4272621"/>
            <a:ext cx="888183" cy="70485"/>
          </a:xfrm>
          <a:custGeom>
            <a:avLst/>
            <a:gdLst/>
            <a:ahLst/>
            <a:cxnLst/>
            <a:rect l="l" t="t" r="r" b="b"/>
            <a:pathLst>
              <a:path w="888183" h="70485">
                <a:moveTo>
                  <a:pt x="0" y="0"/>
                </a:moveTo>
                <a:lnTo>
                  <a:pt x="888184" y="0"/>
                </a:lnTo>
                <a:lnTo>
                  <a:pt x="888184" y="70485"/>
                </a:lnTo>
                <a:lnTo>
                  <a:pt x="0" y="7048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3353289" y="7556487"/>
            <a:ext cx="16134" cy="199014"/>
          </a:xfrm>
          <a:custGeom>
            <a:avLst/>
            <a:gdLst/>
            <a:ahLst/>
            <a:cxnLst/>
            <a:rect l="l" t="t" r="r" b="b"/>
            <a:pathLst>
              <a:path w="16134" h="199014">
                <a:moveTo>
                  <a:pt x="0" y="0"/>
                </a:moveTo>
                <a:lnTo>
                  <a:pt x="16134" y="0"/>
                </a:lnTo>
                <a:lnTo>
                  <a:pt x="16134" y="199014"/>
                </a:lnTo>
                <a:lnTo>
                  <a:pt x="0" y="19901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7335" y="835131"/>
            <a:ext cx="9496658" cy="1211815"/>
          </a:xfrm>
          <a:custGeom>
            <a:avLst/>
            <a:gdLst/>
            <a:ahLst/>
            <a:cxnLst/>
            <a:rect l="l" t="t" r="r" b="b"/>
            <a:pathLst>
              <a:path w="9496658" h="1211815">
                <a:moveTo>
                  <a:pt x="0" y="0"/>
                </a:moveTo>
                <a:lnTo>
                  <a:pt x="9496658" y="0"/>
                </a:lnTo>
                <a:lnTo>
                  <a:pt x="9496658" y="1211816"/>
                </a:lnTo>
                <a:lnTo>
                  <a:pt x="0" y="1211816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r="-15059" b="-468337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24139" y="4967882"/>
            <a:ext cx="703898" cy="694373"/>
          </a:xfrm>
          <a:custGeom>
            <a:avLst/>
            <a:gdLst/>
            <a:ahLst/>
            <a:cxnLst/>
            <a:rect l="l" t="t" r="r" b="b"/>
            <a:pathLst>
              <a:path w="703898" h="694373">
                <a:moveTo>
                  <a:pt x="0" y="0"/>
                </a:moveTo>
                <a:lnTo>
                  <a:pt x="703898" y="0"/>
                </a:lnTo>
                <a:lnTo>
                  <a:pt x="703898" y="694372"/>
                </a:lnTo>
                <a:lnTo>
                  <a:pt x="0" y="6943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458294" y="5413900"/>
            <a:ext cx="233025" cy="176357"/>
          </a:xfrm>
          <a:custGeom>
            <a:avLst/>
            <a:gdLst/>
            <a:ahLst/>
            <a:cxnLst/>
            <a:rect l="l" t="t" r="r" b="b"/>
            <a:pathLst>
              <a:path w="233025" h="176357">
                <a:moveTo>
                  <a:pt x="0" y="0"/>
                </a:moveTo>
                <a:lnTo>
                  <a:pt x="233025" y="0"/>
                </a:lnTo>
                <a:lnTo>
                  <a:pt x="233025" y="176357"/>
                </a:lnTo>
                <a:lnTo>
                  <a:pt x="0" y="176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" b="-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91314" y="4940396"/>
            <a:ext cx="693420" cy="710564"/>
          </a:xfrm>
          <a:custGeom>
            <a:avLst/>
            <a:gdLst/>
            <a:ahLst/>
            <a:cxnLst/>
            <a:rect l="l" t="t" r="r" b="b"/>
            <a:pathLst>
              <a:path w="693420" h="710564">
                <a:moveTo>
                  <a:pt x="0" y="0"/>
                </a:moveTo>
                <a:lnTo>
                  <a:pt x="693420" y="0"/>
                </a:lnTo>
                <a:lnTo>
                  <a:pt x="693420" y="710563"/>
                </a:lnTo>
                <a:lnTo>
                  <a:pt x="0" y="710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164182" y="5285714"/>
            <a:ext cx="527138" cy="378942"/>
          </a:xfrm>
          <a:custGeom>
            <a:avLst/>
            <a:gdLst/>
            <a:ahLst/>
            <a:cxnLst/>
            <a:rect l="l" t="t" r="r" b="b"/>
            <a:pathLst>
              <a:path w="527138" h="378942">
                <a:moveTo>
                  <a:pt x="0" y="0"/>
                </a:moveTo>
                <a:lnTo>
                  <a:pt x="527137" y="0"/>
                </a:lnTo>
                <a:lnTo>
                  <a:pt x="527137" y="378942"/>
                </a:lnTo>
                <a:lnTo>
                  <a:pt x="0" y="3789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5" r="-18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47294" y="4957324"/>
            <a:ext cx="326250" cy="246564"/>
          </a:xfrm>
          <a:custGeom>
            <a:avLst/>
            <a:gdLst/>
            <a:ahLst/>
            <a:cxnLst/>
            <a:rect l="l" t="t" r="r" b="b"/>
            <a:pathLst>
              <a:path w="326250" h="246564">
                <a:moveTo>
                  <a:pt x="0" y="0"/>
                </a:moveTo>
                <a:lnTo>
                  <a:pt x="326250" y="0"/>
                </a:lnTo>
                <a:lnTo>
                  <a:pt x="326250" y="246564"/>
                </a:lnTo>
                <a:lnTo>
                  <a:pt x="0" y="246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38" b="-3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848865" y="5443751"/>
            <a:ext cx="132625" cy="169525"/>
          </a:xfrm>
          <a:custGeom>
            <a:avLst/>
            <a:gdLst/>
            <a:ahLst/>
            <a:cxnLst/>
            <a:rect l="l" t="t" r="r" b="b"/>
            <a:pathLst>
              <a:path w="132625" h="169525">
                <a:moveTo>
                  <a:pt x="0" y="0"/>
                </a:moveTo>
                <a:lnTo>
                  <a:pt x="132625" y="0"/>
                </a:lnTo>
                <a:lnTo>
                  <a:pt x="132625" y="169525"/>
                </a:lnTo>
                <a:lnTo>
                  <a:pt x="0" y="169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155" b="-21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32749" y="5044648"/>
            <a:ext cx="134798" cy="216066"/>
          </a:xfrm>
          <a:custGeom>
            <a:avLst/>
            <a:gdLst/>
            <a:ahLst/>
            <a:cxnLst/>
            <a:rect l="l" t="t" r="r" b="b"/>
            <a:pathLst>
              <a:path w="134798" h="216066">
                <a:moveTo>
                  <a:pt x="0" y="0"/>
                </a:moveTo>
                <a:lnTo>
                  <a:pt x="134797" y="0"/>
                </a:lnTo>
                <a:lnTo>
                  <a:pt x="134797" y="216066"/>
                </a:lnTo>
                <a:lnTo>
                  <a:pt x="0" y="216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894" b="-8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50980" y="4943623"/>
            <a:ext cx="619125" cy="726757"/>
          </a:xfrm>
          <a:custGeom>
            <a:avLst/>
            <a:gdLst/>
            <a:ahLst/>
            <a:cxnLst/>
            <a:rect l="l" t="t" r="r" b="b"/>
            <a:pathLst>
              <a:path w="619125" h="726757">
                <a:moveTo>
                  <a:pt x="0" y="0"/>
                </a:moveTo>
                <a:lnTo>
                  <a:pt x="619126" y="0"/>
                </a:lnTo>
                <a:lnTo>
                  <a:pt x="619126" y="726758"/>
                </a:lnTo>
                <a:lnTo>
                  <a:pt x="0" y="726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89830" y="4927682"/>
            <a:ext cx="1530666" cy="742950"/>
          </a:xfrm>
          <a:custGeom>
            <a:avLst/>
            <a:gdLst/>
            <a:ahLst/>
            <a:cxnLst/>
            <a:rect l="l" t="t" r="r" b="b"/>
            <a:pathLst>
              <a:path w="1530666" h="742950">
                <a:moveTo>
                  <a:pt x="0" y="0"/>
                </a:moveTo>
                <a:lnTo>
                  <a:pt x="1530666" y="0"/>
                </a:lnTo>
                <a:lnTo>
                  <a:pt x="1530666" y="742950"/>
                </a:lnTo>
                <a:lnTo>
                  <a:pt x="0" y="7429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740" y="5808834"/>
            <a:ext cx="372397" cy="242081"/>
          </a:xfrm>
          <a:custGeom>
            <a:avLst/>
            <a:gdLst/>
            <a:ahLst/>
            <a:cxnLst/>
            <a:rect l="l" t="t" r="r" b="b"/>
            <a:pathLst>
              <a:path w="372397" h="242081">
                <a:moveTo>
                  <a:pt x="0" y="0"/>
                </a:moveTo>
                <a:lnTo>
                  <a:pt x="372398" y="0"/>
                </a:lnTo>
                <a:lnTo>
                  <a:pt x="372398" y="242080"/>
                </a:lnTo>
                <a:lnTo>
                  <a:pt x="0" y="24208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291" b="-29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974316" y="5872935"/>
            <a:ext cx="141141" cy="174001"/>
          </a:xfrm>
          <a:custGeom>
            <a:avLst/>
            <a:gdLst/>
            <a:ahLst/>
            <a:cxnLst/>
            <a:rect l="l" t="t" r="r" b="b"/>
            <a:pathLst>
              <a:path w="141141" h="174001">
                <a:moveTo>
                  <a:pt x="0" y="0"/>
                </a:moveTo>
                <a:lnTo>
                  <a:pt x="141141" y="0"/>
                </a:lnTo>
                <a:lnTo>
                  <a:pt x="141141" y="174001"/>
                </a:lnTo>
                <a:lnTo>
                  <a:pt x="0" y="17400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696" b="-69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46332" y="5826623"/>
            <a:ext cx="99288" cy="223989"/>
          </a:xfrm>
          <a:custGeom>
            <a:avLst/>
            <a:gdLst/>
            <a:ahLst/>
            <a:cxnLst/>
            <a:rect l="l" t="t" r="r" b="b"/>
            <a:pathLst>
              <a:path w="99288" h="223989">
                <a:moveTo>
                  <a:pt x="0" y="0"/>
                </a:moveTo>
                <a:lnTo>
                  <a:pt x="99288" y="0"/>
                </a:lnTo>
                <a:lnTo>
                  <a:pt x="99288" y="223989"/>
                </a:lnTo>
                <a:lnTo>
                  <a:pt x="0" y="2239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940" r="-94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278327" y="5795276"/>
            <a:ext cx="113348" cy="252412"/>
          </a:xfrm>
          <a:custGeom>
            <a:avLst/>
            <a:gdLst/>
            <a:ahLst/>
            <a:cxnLst/>
            <a:rect l="l" t="t" r="r" b="b"/>
            <a:pathLst>
              <a:path w="113348" h="252412">
                <a:moveTo>
                  <a:pt x="0" y="0"/>
                </a:moveTo>
                <a:lnTo>
                  <a:pt x="113347" y="0"/>
                </a:lnTo>
                <a:lnTo>
                  <a:pt x="113347" y="252412"/>
                </a:lnTo>
                <a:lnTo>
                  <a:pt x="0" y="2524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34060" y="5872926"/>
            <a:ext cx="134321" cy="177984"/>
          </a:xfrm>
          <a:custGeom>
            <a:avLst/>
            <a:gdLst/>
            <a:ahLst/>
            <a:cxnLst/>
            <a:rect l="l" t="t" r="r" b="b"/>
            <a:pathLst>
              <a:path w="134321" h="177984">
                <a:moveTo>
                  <a:pt x="0" y="0"/>
                </a:moveTo>
                <a:lnTo>
                  <a:pt x="134321" y="0"/>
                </a:lnTo>
                <a:lnTo>
                  <a:pt x="134321" y="177984"/>
                </a:lnTo>
                <a:lnTo>
                  <a:pt x="0" y="17798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2408" b="-240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608066" y="5872929"/>
            <a:ext cx="127844" cy="177984"/>
          </a:xfrm>
          <a:custGeom>
            <a:avLst/>
            <a:gdLst/>
            <a:ahLst/>
            <a:cxnLst/>
            <a:rect l="l" t="t" r="r" b="b"/>
            <a:pathLst>
              <a:path w="127844" h="177984">
                <a:moveTo>
                  <a:pt x="0" y="0"/>
                </a:moveTo>
                <a:lnTo>
                  <a:pt x="127844" y="0"/>
                </a:lnTo>
                <a:lnTo>
                  <a:pt x="127844" y="177984"/>
                </a:lnTo>
                <a:lnTo>
                  <a:pt x="0" y="17798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19" r="-11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773111" y="5798382"/>
            <a:ext cx="36195" cy="248603"/>
          </a:xfrm>
          <a:custGeom>
            <a:avLst/>
            <a:gdLst/>
            <a:ahLst/>
            <a:cxnLst/>
            <a:rect l="l" t="t" r="r" b="b"/>
            <a:pathLst>
              <a:path w="36195" h="248603">
                <a:moveTo>
                  <a:pt x="0" y="0"/>
                </a:moveTo>
                <a:lnTo>
                  <a:pt x="36195" y="0"/>
                </a:lnTo>
                <a:lnTo>
                  <a:pt x="36195" y="248602"/>
                </a:lnTo>
                <a:lnTo>
                  <a:pt x="0" y="2486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847482" y="5790261"/>
            <a:ext cx="167373" cy="260661"/>
          </a:xfrm>
          <a:custGeom>
            <a:avLst/>
            <a:gdLst/>
            <a:ahLst/>
            <a:cxnLst/>
            <a:rect l="l" t="t" r="r" b="b"/>
            <a:pathLst>
              <a:path w="167373" h="260661">
                <a:moveTo>
                  <a:pt x="0" y="0"/>
                </a:moveTo>
                <a:lnTo>
                  <a:pt x="167374" y="0"/>
                </a:lnTo>
                <a:lnTo>
                  <a:pt x="167374" y="260661"/>
                </a:lnTo>
                <a:lnTo>
                  <a:pt x="0" y="26066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912" r="-191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4058339" y="5872935"/>
            <a:ext cx="141141" cy="174001"/>
          </a:xfrm>
          <a:custGeom>
            <a:avLst/>
            <a:gdLst/>
            <a:ahLst/>
            <a:cxnLst/>
            <a:rect l="l" t="t" r="r" b="b"/>
            <a:pathLst>
              <a:path w="141141" h="174001">
                <a:moveTo>
                  <a:pt x="0" y="0"/>
                </a:moveTo>
                <a:lnTo>
                  <a:pt x="141141" y="0"/>
                </a:lnTo>
                <a:lnTo>
                  <a:pt x="141141" y="174001"/>
                </a:lnTo>
                <a:lnTo>
                  <a:pt x="0" y="174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696" b="-696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347586" y="5791576"/>
            <a:ext cx="306665" cy="255369"/>
          </a:xfrm>
          <a:custGeom>
            <a:avLst/>
            <a:gdLst/>
            <a:ahLst/>
            <a:cxnLst/>
            <a:rect l="l" t="t" r="r" b="b"/>
            <a:pathLst>
              <a:path w="306665" h="255369">
                <a:moveTo>
                  <a:pt x="0" y="0"/>
                </a:moveTo>
                <a:lnTo>
                  <a:pt x="306664" y="0"/>
                </a:lnTo>
                <a:lnTo>
                  <a:pt x="306664" y="255370"/>
                </a:lnTo>
                <a:lnTo>
                  <a:pt x="0" y="25537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t="-268" b="-26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93091" y="5872929"/>
            <a:ext cx="127844" cy="177984"/>
          </a:xfrm>
          <a:custGeom>
            <a:avLst/>
            <a:gdLst/>
            <a:ahLst/>
            <a:cxnLst/>
            <a:rect l="l" t="t" r="r" b="b"/>
            <a:pathLst>
              <a:path w="127844" h="177984">
                <a:moveTo>
                  <a:pt x="0" y="0"/>
                </a:moveTo>
                <a:lnTo>
                  <a:pt x="127843" y="0"/>
                </a:lnTo>
                <a:lnTo>
                  <a:pt x="127843" y="177984"/>
                </a:lnTo>
                <a:lnTo>
                  <a:pt x="0" y="177984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119" r="-11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858122" y="5798380"/>
            <a:ext cx="36195" cy="248603"/>
          </a:xfrm>
          <a:custGeom>
            <a:avLst/>
            <a:gdLst/>
            <a:ahLst/>
            <a:cxnLst/>
            <a:rect l="l" t="t" r="r" b="b"/>
            <a:pathLst>
              <a:path w="36195" h="248603">
                <a:moveTo>
                  <a:pt x="0" y="0"/>
                </a:moveTo>
                <a:lnTo>
                  <a:pt x="36195" y="0"/>
                </a:lnTo>
                <a:lnTo>
                  <a:pt x="36195" y="248603"/>
                </a:lnTo>
                <a:lnTo>
                  <a:pt x="0" y="24860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932509" y="5872932"/>
            <a:ext cx="148266" cy="177984"/>
          </a:xfrm>
          <a:custGeom>
            <a:avLst/>
            <a:gdLst/>
            <a:ahLst/>
            <a:cxnLst/>
            <a:rect l="l" t="t" r="r" b="b"/>
            <a:pathLst>
              <a:path w="148266" h="177984">
                <a:moveTo>
                  <a:pt x="0" y="0"/>
                </a:moveTo>
                <a:lnTo>
                  <a:pt x="148266" y="0"/>
                </a:lnTo>
                <a:lnTo>
                  <a:pt x="148266" y="177984"/>
                </a:lnTo>
                <a:lnTo>
                  <a:pt x="0" y="17798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-418" r="-418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5121953" y="5872935"/>
            <a:ext cx="141141" cy="174001"/>
          </a:xfrm>
          <a:custGeom>
            <a:avLst/>
            <a:gdLst/>
            <a:ahLst/>
            <a:cxnLst/>
            <a:rect l="l" t="t" r="r" b="b"/>
            <a:pathLst>
              <a:path w="141141" h="174001">
                <a:moveTo>
                  <a:pt x="0" y="0"/>
                </a:moveTo>
                <a:lnTo>
                  <a:pt x="141141" y="0"/>
                </a:lnTo>
                <a:lnTo>
                  <a:pt x="141141" y="174001"/>
                </a:lnTo>
                <a:lnTo>
                  <a:pt x="0" y="174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696" b="-696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293968" y="5826623"/>
            <a:ext cx="272292" cy="224292"/>
          </a:xfrm>
          <a:custGeom>
            <a:avLst/>
            <a:gdLst/>
            <a:ahLst/>
            <a:cxnLst/>
            <a:rect l="l" t="t" r="r" b="b"/>
            <a:pathLst>
              <a:path w="272292" h="224292">
                <a:moveTo>
                  <a:pt x="0" y="0"/>
                </a:moveTo>
                <a:lnTo>
                  <a:pt x="272292" y="0"/>
                </a:lnTo>
                <a:lnTo>
                  <a:pt x="272292" y="224291"/>
                </a:lnTo>
                <a:lnTo>
                  <a:pt x="0" y="224291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485" r="-485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629590" y="1560056"/>
            <a:ext cx="6448372" cy="7608857"/>
          </a:xfrm>
          <a:custGeom>
            <a:avLst/>
            <a:gdLst/>
            <a:ahLst/>
            <a:cxnLst/>
            <a:rect l="l" t="t" r="r" b="b"/>
            <a:pathLst>
              <a:path w="6448372" h="7608857">
                <a:moveTo>
                  <a:pt x="0" y="0"/>
                </a:moveTo>
                <a:lnTo>
                  <a:pt x="6448373" y="0"/>
                </a:lnTo>
                <a:lnTo>
                  <a:pt x="6448373" y="7608856"/>
                </a:lnTo>
                <a:lnTo>
                  <a:pt x="0" y="760885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074723" y="9118940"/>
            <a:ext cx="1289946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65">
                <a:solidFill>
                  <a:srgbClr val="1D3278"/>
                </a:solidFill>
                <a:latin typeface="Open Sans Bold"/>
              </a:rPr>
              <a:t>Puerto Varas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223809" y="613817"/>
            <a:ext cx="654245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80">
                <a:solidFill>
                  <a:srgbClr val="1D3278"/>
                </a:solidFill>
                <a:latin typeface="Open Sans Bold"/>
              </a:rPr>
              <a:t>Talca</a:t>
            </a:r>
          </a:p>
        </p:txBody>
      </p:sp>
      <p:sp>
        <p:nvSpPr>
          <p:cNvPr id="29" name="Freeform 29"/>
          <p:cNvSpPr/>
          <p:nvPr/>
        </p:nvSpPr>
        <p:spPr>
          <a:xfrm>
            <a:off x="2538806" y="940614"/>
            <a:ext cx="3942628" cy="8442651"/>
          </a:xfrm>
          <a:custGeom>
            <a:avLst/>
            <a:gdLst/>
            <a:ahLst/>
            <a:cxnLst/>
            <a:rect l="l" t="t" r="r" b="b"/>
            <a:pathLst>
              <a:path w="3942628" h="8442651">
                <a:moveTo>
                  <a:pt x="0" y="0"/>
                </a:moveTo>
                <a:lnTo>
                  <a:pt x="3942628" y="0"/>
                </a:lnTo>
                <a:lnTo>
                  <a:pt x="3942628" y="8442651"/>
                </a:lnTo>
                <a:lnTo>
                  <a:pt x="0" y="8442651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 l="-1" r="-1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013143" y="3706096"/>
            <a:ext cx="383856" cy="378142"/>
          </a:xfrm>
          <a:custGeom>
            <a:avLst/>
            <a:gdLst/>
            <a:ahLst/>
            <a:cxnLst/>
            <a:rect l="l" t="t" r="r" b="b"/>
            <a:pathLst>
              <a:path w="383856" h="378142">
                <a:moveTo>
                  <a:pt x="0" y="0"/>
                </a:moveTo>
                <a:lnTo>
                  <a:pt x="383856" y="0"/>
                </a:lnTo>
                <a:lnTo>
                  <a:pt x="383856" y="378143"/>
                </a:lnTo>
                <a:lnTo>
                  <a:pt x="0" y="378143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198369" y="3879220"/>
            <a:ext cx="377453" cy="206310"/>
          </a:xfrm>
          <a:custGeom>
            <a:avLst/>
            <a:gdLst/>
            <a:ahLst/>
            <a:cxnLst/>
            <a:rect l="l" t="t" r="r" b="b"/>
            <a:pathLst>
              <a:path w="377453" h="206310">
                <a:moveTo>
                  <a:pt x="0" y="0"/>
                </a:moveTo>
                <a:lnTo>
                  <a:pt x="377453" y="0"/>
                </a:lnTo>
                <a:lnTo>
                  <a:pt x="377453" y="206310"/>
                </a:lnTo>
                <a:lnTo>
                  <a:pt x="0" y="206310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 t="-53" b="-53"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3189155" y="3700354"/>
            <a:ext cx="177717" cy="134302"/>
          </a:xfrm>
          <a:custGeom>
            <a:avLst/>
            <a:gdLst/>
            <a:ahLst/>
            <a:cxnLst/>
            <a:rect l="l" t="t" r="r" b="b"/>
            <a:pathLst>
              <a:path w="177717" h="134302">
                <a:moveTo>
                  <a:pt x="0" y="0"/>
                </a:moveTo>
                <a:lnTo>
                  <a:pt x="177717" y="0"/>
                </a:lnTo>
                <a:lnTo>
                  <a:pt x="177717" y="134303"/>
                </a:lnTo>
                <a:lnTo>
                  <a:pt x="0" y="134303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 t="-283" b="-283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017844" y="3747935"/>
            <a:ext cx="81915" cy="310515"/>
          </a:xfrm>
          <a:custGeom>
            <a:avLst/>
            <a:gdLst/>
            <a:ahLst/>
            <a:cxnLst/>
            <a:rect l="l" t="t" r="r" b="b"/>
            <a:pathLst>
              <a:path w="81915" h="310515">
                <a:moveTo>
                  <a:pt x="0" y="0"/>
                </a:moveTo>
                <a:lnTo>
                  <a:pt x="81915" y="0"/>
                </a:lnTo>
                <a:lnTo>
                  <a:pt x="81915" y="310515"/>
                </a:lnTo>
                <a:lnTo>
                  <a:pt x="0" y="310515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791766" y="751852"/>
            <a:ext cx="2245995" cy="1082040"/>
          </a:xfrm>
          <a:custGeom>
            <a:avLst/>
            <a:gdLst/>
            <a:ahLst/>
            <a:cxnLst/>
            <a:rect l="l" t="t" r="r" b="b"/>
            <a:pathLst>
              <a:path w="2245995" h="1082040">
                <a:moveTo>
                  <a:pt x="0" y="0"/>
                </a:moveTo>
                <a:lnTo>
                  <a:pt x="2245995" y="0"/>
                </a:lnTo>
                <a:lnTo>
                  <a:pt x="2245995" y="1082040"/>
                </a:lnTo>
                <a:lnTo>
                  <a:pt x="0" y="1082040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780660" y="740746"/>
            <a:ext cx="2268207" cy="1104252"/>
          </a:xfrm>
          <a:custGeom>
            <a:avLst/>
            <a:gdLst/>
            <a:ahLst/>
            <a:cxnLst/>
            <a:rect l="l" t="t" r="r" b="b"/>
            <a:pathLst>
              <a:path w="2268207" h="1104252">
                <a:moveTo>
                  <a:pt x="0" y="0"/>
                </a:moveTo>
                <a:lnTo>
                  <a:pt x="2268207" y="0"/>
                </a:lnTo>
                <a:lnTo>
                  <a:pt x="2268207" y="1104252"/>
                </a:lnTo>
                <a:lnTo>
                  <a:pt x="0" y="110425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858129" y="1084737"/>
            <a:ext cx="822960" cy="720089"/>
          </a:xfrm>
          <a:custGeom>
            <a:avLst/>
            <a:gdLst/>
            <a:ahLst/>
            <a:cxnLst/>
            <a:rect l="l" t="t" r="r" b="b"/>
            <a:pathLst>
              <a:path w="822960" h="720089">
                <a:moveTo>
                  <a:pt x="0" y="0"/>
                </a:moveTo>
                <a:lnTo>
                  <a:pt x="822960" y="0"/>
                </a:lnTo>
                <a:lnTo>
                  <a:pt x="822960" y="720089"/>
                </a:lnTo>
                <a:lnTo>
                  <a:pt x="0" y="720089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847022" y="1073631"/>
            <a:ext cx="845172" cy="742300"/>
          </a:xfrm>
          <a:custGeom>
            <a:avLst/>
            <a:gdLst/>
            <a:ahLst/>
            <a:cxnLst/>
            <a:rect l="l" t="t" r="r" b="b"/>
            <a:pathLst>
              <a:path w="845172" h="742300">
                <a:moveTo>
                  <a:pt x="0" y="0"/>
                </a:moveTo>
                <a:lnTo>
                  <a:pt x="845172" y="0"/>
                </a:lnTo>
                <a:lnTo>
                  <a:pt x="845172" y="742301"/>
                </a:lnTo>
                <a:lnTo>
                  <a:pt x="0" y="742301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511197" y="3793638"/>
            <a:ext cx="451789" cy="22212"/>
          </a:xfrm>
          <a:custGeom>
            <a:avLst/>
            <a:gdLst/>
            <a:ahLst/>
            <a:cxnLst/>
            <a:rect l="l" t="t" r="r" b="b"/>
            <a:pathLst>
              <a:path w="451789" h="22212">
                <a:moveTo>
                  <a:pt x="0" y="0"/>
                </a:moveTo>
                <a:lnTo>
                  <a:pt x="451789" y="0"/>
                </a:lnTo>
                <a:lnTo>
                  <a:pt x="451789" y="22212"/>
                </a:lnTo>
                <a:lnTo>
                  <a:pt x="0" y="22212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8685219" y="6772741"/>
            <a:ext cx="1192835" cy="22212"/>
          </a:xfrm>
          <a:custGeom>
            <a:avLst/>
            <a:gdLst/>
            <a:ahLst/>
            <a:cxnLst/>
            <a:rect l="l" t="t" r="r" b="b"/>
            <a:pathLst>
              <a:path w="1192835" h="22212">
                <a:moveTo>
                  <a:pt x="0" y="0"/>
                </a:moveTo>
                <a:lnTo>
                  <a:pt x="1192835" y="0"/>
                </a:lnTo>
                <a:lnTo>
                  <a:pt x="1192835" y="22213"/>
                </a:lnTo>
                <a:lnTo>
                  <a:pt x="0" y="22213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1364669" y="8804134"/>
            <a:ext cx="433388" cy="489585"/>
          </a:xfrm>
          <a:custGeom>
            <a:avLst/>
            <a:gdLst/>
            <a:ahLst/>
            <a:cxnLst/>
            <a:rect l="l" t="t" r="r" b="b"/>
            <a:pathLst>
              <a:path w="433388" h="489585">
                <a:moveTo>
                  <a:pt x="0" y="0"/>
                </a:moveTo>
                <a:lnTo>
                  <a:pt x="433387" y="0"/>
                </a:lnTo>
                <a:lnTo>
                  <a:pt x="433387" y="489586"/>
                </a:lnTo>
                <a:lnTo>
                  <a:pt x="0" y="489586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1353563" y="8793028"/>
            <a:ext cx="455600" cy="511797"/>
          </a:xfrm>
          <a:custGeom>
            <a:avLst/>
            <a:gdLst/>
            <a:ahLst/>
            <a:cxnLst/>
            <a:rect l="l" t="t" r="r" b="b"/>
            <a:pathLst>
              <a:path w="455600" h="511797">
                <a:moveTo>
                  <a:pt x="0" y="0"/>
                </a:moveTo>
                <a:lnTo>
                  <a:pt x="455600" y="0"/>
                </a:lnTo>
                <a:lnTo>
                  <a:pt x="455600" y="511798"/>
                </a:lnTo>
                <a:lnTo>
                  <a:pt x="0" y="511798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8303889" y="3624614"/>
            <a:ext cx="1207308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80">
                <a:solidFill>
                  <a:srgbClr val="1D3278"/>
                </a:solidFill>
                <a:latin typeface="Open Sans Bold"/>
              </a:rPr>
              <a:t>Concepción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243626" y="7732303"/>
            <a:ext cx="286702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Arimo Bold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503406" y="6177252"/>
            <a:ext cx="386715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Arimo Bold"/>
              </a:rPr>
              <a:t>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50258" y="3844959"/>
            <a:ext cx="366712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Arimo Bold"/>
              </a:rPr>
              <a:t>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128182" y="2101883"/>
            <a:ext cx="418148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Arimo Bold"/>
              </a:rPr>
              <a:t>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918861" y="6601334"/>
            <a:ext cx="988681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80">
                <a:solidFill>
                  <a:srgbClr val="1D3278"/>
                </a:solidFill>
                <a:latin typeface="Open Sans Bold"/>
              </a:rPr>
              <a:t>Temuco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5784106" y="909732"/>
            <a:ext cx="795338" cy="2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 spc="-155">
                <a:solidFill>
                  <a:srgbClr val="1D3278"/>
                </a:solidFill>
                <a:latin typeface="Open Sans Bold"/>
              </a:rPr>
              <a:t>Santiago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361032" y="2143031"/>
            <a:ext cx="387668" cy="73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FFFFFF"/>
                </a:solidFill>
                <a:latin typeface="Arimo Bold"/>
              </a:rPr>
              <a:t>5</a:t>
            </a:r>
          </a:p>
        </p:txBody>
      </p:sp>
      <p:sp>
        <p:nvSpPr>
          <p:cNvPr id="50" name="Freeform 50"/>
          <p:cNvSpPr/>
          <p:nvPr/>
        </p:nvSpPr>
        <p:spPr>
          <a:xfrm>
            <a:off x="9336166" y="6405230"/>
            <a:ext cx="455600" cy="511797"/>
          </a:xfrm>
          <a:custGeom>
            <a:avLst/>
            <a:gdLst/>
            <a:ahLst/>
            <a:cxnLst/>
            <a:rect l="l" t="t" r="r" b="b"/>
            <a:pathLst>
              <a:path w="455600" h="511797">
                <a:moveTo>
                  <a:pt x="0" y="0"/>
                </a:moveTo>
                <a:lnTo>
                  <a:pt x="455600" y="0"/>
                </a:lnTo>
                <a:lnTo>
                  <a:pt x="455600" y="511796"/>
                </a:lnTo>
                <a:lnTo>
                  <a:pt x="0" y="511796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9283397" y="3606168"/>
            <a:ext cx="929017" cy="452282"/>
          </a:xfrm>
          <a:custGeom>
            <a:avLst/>
            <a:gdLst/>
            <a:ahLst/>
            <a:cxnLst/>
            <a:rect l="l" t="t" r="r" b="b"/>
            <a:pathLst>
              <a:path w="929017" h="452282">
                <a:moveTo>
                  <a:pt x="0" y="0"/>
                </a:moveTo>
                <a:lnTo>
                  <a:pt x="929017" y="0"/>
                </a:lnTo>
                <a:lnTo>
                  <a:pt x="929017" y="452282"/>
                </a:lnTo>
                <a:lnTo>
                  <a:pt x="0" y="45228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-160491" y="478829"/>
            <a:ext cx="9496658" cy="1211815"/>
          </a:xfrm>
          <a:custGeom>
            <a:avLst/>
            <a:gdLst/>
            <a:ahLst/>
            <a:cxnLst/>
            <a:rect l="l" t="t" r="r" b="b"/>
            <a:pathLst>
              <a:path w="9496658" h="1211815">
                <a:moveTo>
                  <a:pt x="0" y="0"/>
                </a:moveTo>
                <a:lnTo>
                  <a:pt x="9496657" y="0"/>
                </a:lnTo>
                <a:lnTo>
                  <a:pt x="9496657" y="1211816"/>
                </a:lnTo>
                <a:lnTo>
                  <a:pt x="0" y="1211816"/>
                </a:lnTo>
                <a:lnTo>
                  <a:pt x="0" y="0"/>
                </a:lnTo>
                <a:close/>
              </a:path>
            </a:pathLst>
          </a:custGeom>
          <a:blipFill>
            <a:blip r:embed="rId58"/>
            <a:stretch>
              <a:fillRect r="-15059" b="-468337"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-4260791" y="639118"/>
            <a:ext cx="13168334" cy="65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2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COBERTURA</a:t>
            </a:r>
          </a:p>
        </p:txBody>
      </p:sp>
      <p:sp>
        <p:nvSpPr>
          <p:cNvPr id="54" name="Freeform 54"/>
          <p:cNvSpPr/>
          <p:nvPr/>
        </p:nvSpPr>
        <p:spPr>
          <a:xfrm>
            <a:off x="0" y="9661990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6729407" y="9835183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61"/>
            <a:stretch>
              <a:fillRect l="-62" r="-62"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6964230" y="98398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5"/>
                </a:lnTo>
                <a:lnTo>
                  <a:pt x="0" y="282355"/>
                </a:lnTo>
                <a:lnTo>
                  <a:pt x="0" y="0"/>
                </a:lnTo>
                <a:close/>
              </a:path>
            </a:pathLst>
          </a:custGeom>
          <a:blipFill>
            <a:blip r:embed="rId62"/>
            <a:stretch>
              <a:fillRect t="-440" b="-440"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17310591" y="9839863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6"/>
                </a:lnTo>
                <a:lnTo>
                  <a:pt x="0" y="272996"/>
                </a:lnTo>
                <a:lnTo>
                  <a:pt x="0" y="0"/>
                </a:lnTo>
                <a:close/>
              </a:path>
            </a:pathLst>
          </a:custGeom>
          <a:blipFill>
            <a:blip r:embed="rId63"/>
            <a:stretch>
              <a:fillRect l="-327" r="-327"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17608519" y="9839863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5"/>
                </a:lnTo>
                <a:lnTo>
                  <a:pt x="0" y="282355"/>
                </a:lnTo>
                <a:lnTo>
                  <a:pt x="0" y="0"/>
                </a:lnTo>
                <a:close/>
              </a:path>
            </a:pathLst>
          </a:custGeom>
          <a:blipFill>
            <a:blip r:embed="rId64"/>
            <a:stretch>
              <a:fillRect t="-928" b="-928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772417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1"/>
                </a:lnTo>
                <a:lnTo>
                  <a:pt x="0" y="547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03633" y="5185503"/>
            <a:ext cx="332350" cy="251520"/>
          </a:xfrm>
          <a:custGeom>
            <a:avLst/>
            <a:gdLst/>
            <a:ahLst/>
            <a:cxnLst/>
            <a:rect l="l" t="t" r="r" b="b"/>
            <a:pathLst>
              <a:path w="332350" h="251520">
                <a:moveTo>
                  <a:pt x="0" y="0"/>
                </a:moveTo>
                <a:lnTo>
                  <a:pt x="332350" y="0"/>
                </a:lnTo>
                <a:lnTo>
                  <a:pt x="332350" y="251520"/>
                </a:lnTo>
                <a:lnTo>
                  <a:pt x="0" y="251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2" r="-45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35974" y="4510216"/>
            <a:ext cx="987988" cy="1013988"/>
          </a:xfrm>
          <a:custGeom>
            <a:avLst/>
            <a:gdLst/>
            <a:ahLst/>
            <a:cxnLst/>
            <a:rect l="l" t="t" r="r" b="b"/>
            <a:pathLst>
              <a:path w="987988" h="1013988">
                <a:moveTo>
                  <a:pt x="0" y="0"/>
                </a:moveTo>
                <a:lnTo>
                  <a:pt x="987989" y="0"/>
                </a:lnTo>
                <a:lnTo>
                  <a:pt x="987989" y="1013988"/>
                </a:lnTo>
                <a:lnTo>
                  <a:pt x="0" y="1013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86420" y="5074889"/>
            <a:ext cx="249559" cy="149813"/>
          </a:xfrm>
          <a:custGeom>
            <a:avLst/>
            <a:gdLst/>
            <a:ahLst/>
            <a:cxnLst/>
            <a:rect l="l" t="t" r="r" b="b"/>
            <a:pathLst>
              <a:path w="249559" h="149813">
                <a:moveTo>
                  <a:pt x="0" y="0"/>
                </a:moveTo>
                <a:lnTo>
                  <a:pt x="249559" y="0"/>
                </a:lnTo>
                <a:lnTo>
                  <a:pt x="249559" y="149813"/>
                </a:lnTo>
                <a:lnTo>
                  <a:pt x="0" y="149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55" r="-145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34473" y="5228102"/>
            <a:ext cx="189166" cy="241759"/>
          </a:xfrm>
          <a:custGeom>
            <a:avLst/>
            <a:gdLst/>
            <a:ahLst/>
            <a:cxnLst/>
            <a:rect l="l" t="t" r="r" b="b"/>
            <a:pathLst>
              <a:path w="189166" h="241759">
                <a:moveTo>
                  <a:pt x="0" y="0"/>
                </a:moveTo>
                <a:lnTo>
                  <a:pt x="189166" y="0"/>
                </a:lnTo>
                <a:lnTo>
                  <a:pt x="189166" y="241759"/>
                </a:lnTo>
                <a:lnTo>
                  <a:pt x="0" y="2417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714" b="-7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23573" y="5748759"/>
            <a:ext cx="531112" cy="345255"/>
          </a:xfrm>
          <a:custGeom>
            <a:avLst/>
            <a:gdLst/>
            <a:ahLst/>
            <a:cxnLst/>
            <a:rect l="l" t="t" r="r" b="b"/>
            <a:pathLst>
              <a:path w="531112" h="345255">
                <a:moveTo>
                  <a:pt x="0" y="0"/>
                </a:moveTo>
                <a:lnTo>
                  <a:pt x="531112" y="0"/>
                </a:lnTo>
                <a:lnTo>
                  <a:pt x="531112" y="345255"/>
                </a:lnTo>
                <a:lnTo>
                  <a:pt x="0" y="34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12" r="-4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13408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075" r="-1075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8730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92" r="-149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69095" y="5840171"/>
            <a:ext cx="191561" cy="253830"/>
          </a:xfrm>
          <a:custGeom>
            <a:avLst/>
            <a:gdLst/>
            <a:ahLst/>
            <a:cxnLst/>
            <a:rect l="l" t="t" r="r" b="b"/>
            <a:pathLst>
              <a:path w="191561" h="253830">
                <a:moveTo>
                  <a:pt x="0" y="0"/>
                </a:moveTo>
                <a:lnTo>
                  <a:pt x="191561" y="0"/>
                </a:lnTo>
                <a:lnTo>
                  <a:pt x="191561" y="253830"/>
                </a:lnTo>
                <a:lnTo>
                  <a:pt x="0" y="253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30" r="-153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517243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75" r="-27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752631" y="5722277"/>
            <a:ext cx="345425" cy="372353"/>
          </a:xfrm>
          <a:custGeom>
            <a:avLst/>
            <a:gdLst/>
            <a:ahLst/>
            <a:cxnLst/>
            <a:rect l="l" t="t" r="r" b="b"/>
            <a:pathLst>
              <a:path w="345425" h="372353">
                <a:moveTo>
                  <a:pt x="0" y="0"/>
                </a:moveTo>
                <a:lnTo>
                  <a:pt x="345424" y="0"/>
                </a:lnTo>
                <a:lnTo>
                  <a:pt x="345424" y="372353"/>
                </a:lnTo>
                <a:lnTo>
                  <a:pt x="0" y="3723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59412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75" r="-107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71936" y="5748499"/>
            <a:ext cx="180139" cy="339853"/>
          </a:xfrm>
          <a:custGeom>
            <a:avLst/>
            <a:gdLst/>
            <a:ahLst/>
            <a:cxnLst/>
            <a:rect l="l" t="t" r="r" b="b"/>
            <a:pathLst>
              <a:path w="180139" h="339853">
                <a:moveTo>
                  <a:pt x="0" y="0"/>
                </a:moveTo>
                <a:lnTo>
                  <a:pt x="180139" y="0"/>
                </a:lnTo>
                <a:lnTo>
                  <a:pt x="180139" y="339853"/>
                </a:lnTo>
                <a:lnTo>
                  <a:pt x="0" y="3398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785278" y="5724146"/>
            <a:ext cx="223991" cy="364199"/>
          </a:xfrm>
          <a:custGeom>
            <a:avLst/>
            <a:gdLst/>
            <a:ahLst/>
            <a:cxnLst/>
            <a:rect l="l" t="t" r="r" b="b"/>
            <a:pathLst>
              <a:path w="223991" h="364199">
                <a:moveTo>
                  <a:pt x="0" y="0"/>
                </a:moveTo>
                <a:lnTo>
                  <a:pt x="223991" y="0"/>
                </a:lnTo>
                <a:lnTo>
                  <a:pt x="223991" y="364199"/>
                </a:lnTo>
                <a:lnTo>
                  <a:pt x="0" y="36419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9" r="-2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064678" y="5840163"/>
            <a:ext cx="182331" cy="253849"/>
          </a:xfrm>
          <a:custGeom>
            <a:avLst/>
            <a:gdLst/>
            <a:ahLst/>
            <a:cxnLst/>
            <a:rect l="l" t="t" r="r" b="b"/>
            <a:pathLst>
              <a:path w="182331" h="253849">
                <a:moveTo>
                  <a:pt x="0" y="0"/>
                </a:moveTo>
                <a:lnTo>
                  <a:pt x="182331" y="0"/>
                </a:lnTo>
                <a:lnTo>
                  <a:pt x="18233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275" r="-27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300057" y="5733866"/>
            <a:ext cx="51071" cy="354710"/>
          </a:xfrm>
          <a:custGeom>
            <a:avLst/>
            <a:gdLst/>
            <a:ahLst/>
            <a:cxnLst/>
            <a:rect l="l" t="t" r="r" b="b"/>
            <a:pathLst>
              <a:path w="51071" h="354710">
                <a:moveTo>
                  <a:pt x="0" y="0"/>
                </a:moveTo>
                <a:lnTo>
                  <a:pt x="51071" y="0"/>
                </a:lnTo>
                <a:lnTo>
                  <a:pt x="51071" y="354710"/>
                </a:lnTo>
                <a:lnTo>
                  <a:pt x="0" y="35471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06140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1688" r="-1688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676311" y="5840169"/>
            <a:ext cx="201293" cy="248167"/>
          </a:xfrm>
          <a:custGeom>
            <a:avLst/>
            <a:gdLst/>
            <a:ahLst/>
            <a:cxnLst/>
            <a:rect l="l" t="t" r="r" b="b"/>
            <a:pathLst>
              <a:path w="201293" h="248167">
                <a:moveTo>
                  <a:pt x="0" y="0"/>
                </a:moveTo>
                <a:lnTo>
                  <a:pt x="201293" y="0"/>
                </a:lnTo>
                <a:lnTo>
                  <a:pt x="201293" y="248167"/>
                </a:lnTo>
                <a:lnTo>
                  <a:pt x="0" y="2481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75" r="-107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921636" y="5774123"/>
            <a:ext cx="141605" cy="319442"/>
          </a:xfrm>
          <a:custGeom>
            <a:avLst/>
            <a:gdLst/>
            <a:ahLst/>
            <a:cxnLst/>
            <a:rect l="l" t="t" r="r" b="b"/>
            <a:pathLst>
              <a:path w="141605" h="319442">
                <a:moveTo>
                  <a:pt x="0" y="0"/>
                </a:moveTo>
                <a:lnTo>
                  <a:pt x="141604" y="0"/>
                </a:lnTo>
                <a:lnTo>
                  <a:pt x="141604" y="319442"/>
                </a:lnTo>
                <a:lnTo>
                  <a:pt x="0" y="31944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-1492" r="-149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098526" y="5840166"/>
            <a:ext cx="211452" cy="253849"/>
          </a:xfrm>
          <a:custGeom>
            <a:avLst/>
            <a:gdLst/>
            <a:ahLst/>
            <a:cxnLst/>
            <a:rect l="l" t="t" r="r" b="b"/>
            <a:pathLst>
              <a:path w="211452" h="253849">
                <a:moveTo>
                  <a:pt x="0" y="0"/>
                </a:moveTo>
                <a:lnTo>
                  <a:pt x="211451" y="0"/>
                </a:lnTo>
                <a:lnTo>
                  <a:pt x="211451" y="253850"/>
                </a:lnTo>
                <a:lnTo>
                  <a:pt x="0" y="25385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21" r="-2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94" y="-400088"/>
            <a:ext cx="18292635" cy="10188902"/>
          </a:xfrm>
          <a:custGeom>
            <a:avLst/>
            <a:gdLst/>
            <a:ahLst/>
            <a:cxnLst/>
            <a:rect l="l" t="t" r="r" b="b"/>
            <a:pathLst>
              <a:path w="18292635" h="10188902">
                <a:moveTo>
                  <a:pt x="0" y="0"/>
                </a:moveTo>
                <a:lnTo>
                  <a:pt x="18292636" y="0"/>
                </a:lnTo>
                <a:lnTo>
                  <a:pt x="18292636" y="10188902"/>
                </a:lnTo>
                <a:lnTo>
                  <a:pt x="0" y="10188902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37" b="-37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6463251" y="3864521"/>
            <a:ext cx="5794908" cy="1659683"/>
            <a:chOff x="0" y="0"/>
            <a:chExt cx="7726544" cy="2212910"/>
          </a:xfrm>
        </p:grpSpPr>
        <p:sp>
          <p:nvSpPr>
            <p:cNvPr id="24" name="Freeform 24"/>
            <p:cNvSpPr/>
            <p:nvPr/>
          </p:nvSpPr>
          <p:spPr>
            <a:xfrm>
              <a:off x="1477301" y="81134"/>
              <a:ext cx="1386757" cy="1367992"/>
            </a:xfrm>
            <a:custGeom>
              <a:avLst/>
              <a:gdLst/>
              <a:ahLst/>
              <a:cxnLst/>
              <a:rect l="l" t="t" r="r" b="b"/>
              <a:pathLst>
                <a:path w="1386757" h="1367992">
                  <a:moveTo>
                    <a:pt x="0" y="0"/>
                  </a:moveTo>
                  <a:lnTo>
                    <a:pt x="1386757" y="0"/>
                  </a:lnTo>
                  <a:lnTo>
                    <a:pt x="1386757" y="1367992"/>
                  </a:lnTo>
                  <a:lnTo>
                    <a:pt x="0" y="1367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726658" y="959842"/>
              <a:ext cx="459086" cy="347442"/>
            </a:xfrm>
            <a:custGeom>
              <a:avLst/>
              <a:gdLst/>
              <a:ahLst/>
              <a:cxnLst/>
              <a:rect l="l" t="t" r="r" b="b"/>
              <a:pathLst>
                <a:path w="459086" h="347442">
                  <a:moveTo>
                    <a:pt x="0" y="0"/>
                  </a:moveTo>
                  <a:lnTo>
                    <a:pt x="459085" y="0"/>
                  </a:lnTo>
                  <a:lnTo>
                    <a:pt x="459085" y="347442"/>
                  </a:lnTo>
                  <a:lnTo>
                    <a:pt x="0" y="347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 t="-50" b="-50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85734" y="26984"/>
              <a:ext cx="1366116" cy="1399890"/>
            </a:xfrm>
            <a:custGeom>
              <a:avLst/>
              <a:gdLst/>
              <a:ahLst/>
              <a:cxnLst/>
              <a:rect l="l" t="t" r="r" b="b"/>
              <a:pathLst>
                <a:path w="1366116" h="1399890">
                  <a:moveTo>
                    <a:pt x="0" y="0"/>
                  </a:moveTo>
                  <a:lnTo>
                    <a:pt x="1366116" y="0"/>
                  </a:lnTo>
                  <a:lnTo>
                    <a:pt x="1366116" y="1399890"/>
                  </a:lnTo>
                  <a:lnTo>
                    <a:pt x="0" y="139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147223" y="707299"/>
              <a:ext cx="1038520" cy="746558"/>
            </a:xfrm>
            <a:custGeom>
              <a:avLst/>
              <a:gdLst/>
              <a:ahLst/>
              <a:cxnLst/>
              <a:rect l="l" t="t" r="r" b="b"/>
              <a:pathLst>
                <a:path w="1038520" h="746558">
                  <a:moveTo>
                    <a:pt x="0" y="0"/>
                  </a:moveTo>
                  <a:lnTo>
                    <a:pt x="1038520" y="0"/>
                  </a:lnTo>
                  <a:lnTo>
                    <a:pt x="1038520" y="746558"/>
                  </a:lnTo>
                  <a:lnTo>
                    <a:pt x="0" y="746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 l="-185" r="-185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2113954" y="60336"/>
              <a:ext cx="642749" cy="485759"/>
            </a:xfrm>
            <a:custGeom>
              <a:avLst/>
              <a:gdLst/>
              <a:ahLst/>
              <a:cxnLst/>
              <a:rect l="l" t="t" r="r" b="b"/>
              <a:pathLst>
                <a:path w="642749" h="485759">
                  <a:moveTo>
                    <a:pt x="0" y="0"/>
                  </a:moveTo>
                  <a:lnTo>
                    <a:pt x="642749" y="0"/>
                  </a:lnTo>
                  <a:lnTo>
                    <a:pt x="642749" y="485759"/>
                  </a:lnTo>
                  <a:lnTo>
                    <a:pt x="0" y="485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 t="-338" b="-338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526014" y="1018650"/>
              <a:ext cx="261287" cy="333984"/>
            </a:xfrm>
            <a:custGeom>
              <a:avLst/>
              <a:gdLst/>
              <a:ahLst/>
              <a:cxnLst/>
              <a:rect l="l" t="t" r="r" b="b"/>
              <a:pathLst>
                <a:path w="261287" h="333984">
                  <a:moveTo>
                    <a:pt x="0" y="0"/>
                  </a:moveTo>
                  <a:lnTo>
                    <a:pt x="261287" y="0"/>
                  </a:lnTo>
                  <a:lnTo>
                    <a:pt x="261287" y="333984"/>
                  </a:lnTo>
                  <a:lnTo>
                    <a:pt x="0" y="33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/>
              <a:stretch>
                <a:fillRect t="-2155" b="-2155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94264" y="232374"/>
              <a:ext cx="265566" cy="425674"/>
            </a:xfrm>
            <a:custGeom>
              <a:avLst/>
              <a:gdLst/>
              <a:ahLst/>
              <a:cxnLst/>
              <a:rect l="l" t="t" r="r" b="b"/>
              <a:pathLst>
                <a:path w="265566" h="425674">
                  <a:moveTo>
                    <a:pt x="0" y="0"/>
                  </a:moveTo>
                  <a:lnTo>
                    <a:pt x="265566" y="0"/>
                  </a:lnTo>
                  <a:lnTo>
                    <a:pt x="265566" y="425674"/>
                  </a:lnTo>
                  <a:lnTo>
                    <a:pt x="0" y="425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 t="-894" b="-894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87766"/>
              <a:ext cx="1219746" cy="1431794"/>
            </a:xfrm>
            <a:custGeom>
              <a:avLst/>
              <a:gdLst/>
              <a:ahLst/>
              <a:cxnLst/>
              <a:rect l="l" t="t" r="r" b="b"/>
              <a:pathLst>
                <a:path w="1219746" h="1431794">
                  <a:moveTo>
                    <a:pt x="0" y="0"/>
                  </a:moveTo>
                  <a:lnTo>
                    <a:pt x="1219746" y="0"/>
                  </a:lnTo>
                  <a:lnTo>
                    <a:pt x="1219746" y="1431794"/>
                  </a:lnTo>
                  <a:lnTo>
                    <a:pt x="0" y="1431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4710959" y="0"/>
              <a:ext cx="3015585" cy="1463695"/>
            </a:xfrm>
            <a:custGeom>
              <a:avLst/>
              <a:gdLst/>
              <a:ahLst/>
              <a:cxnLst/>
              <a:rect l="l" t="t" r="r" b="b"/>
              <a:pathLst>
                <a:path w="3015585" h="1463695">
                  <a:moveTo>
                    <a:pt x="0" y="0"/>
                  </a:moveTo>
                  <a:lnTo>
                    <a:pt x="3015585" y="0"/>
                  </a:lnTo>
                  <a:lnTo>
                    <a:pt x="3015585" y="1463695"/>
                  </a:lnTo>
                  <a:lnTo>
                    <a:pt x="0" y="1463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910434" y="1735970"/>
              <a:ext cx="733665" cy="476926"/>
            </a:xfrm>
            <a:custGeom>
              <a:avLst/>
              <a:gdLst/>
              <a:ahLst/>
              <a:cxnLst/>
              <a:rect l="l" t="t" r="r" b="b"/>
              <a:pathLst>
                <a:path w="733665" h="476926">
                  <a:moveTo>
                    <a:pt x="0" y="0"/>
                  </a:moveTo>
                  <a:lnTo>
                    <a:pt x="733665" y="0"/>
                  </a:lnTo>
                  <a:lnTo>
                    <a:pt x="733665" y="476926"/>
                  </a:lnTo>
                  <a:lnTo>
                    <a:pt x="0" y="476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 t="-291" b="-291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725225" y="1862256"/>
              <a:ext cx="278064" cy="342803"/>
            </a:xfrm>
            <a:custGeom>
              <a:avLst/>
              <a:gdLst/>
              <a:ahLst/>
              <a:cxnLst/>
              <a:rect l="l" t="t" r="r" b="b"/>
              <a:pathLst>
                <a:path w="278064" h="342803">
                  <a:moveTo>
                    <a:pt x="0" y="0"/>
                  </a:moveTo>
                  <a:lnTo>
                    <a:pt x="278063" y="0"/>
                  </a:lnTo>
                  <a:lnTo>
                    <a:pt x="278063" y="342803"/>
                  </a:lnTo>
                  <a:lnTo>
                    <a:pt x="0" y="342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 t="-696" b="-696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64115" y="1771015"/>
              <a:ext cx="195609" cy="441284"/>
            </a:xfrm>
            <a:custGeom>
              <a:avLst/>
              <a:gdLst/>
              <a:ahLst/>
              <a:cxnLst/>
              <a:rect l="l" t="t" r="r" b="b"/>
              <a:pathLst>
                <a:path w="195609" h="441284">
                  <a:moveTo>
                    <a:pt x="0" y="0"/>
                  </a:moveTo>
                  <a:lnTo>
                    <a:pt x="195608" y="0"/>
                  </a:lnTo>
                  <a:lnTo>
                    <a:pt x="195608" y="441284"/>
                  </a:lnTo>
                  <a:lnTo>
                    <a:pt x="0" y="441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l="-940" r="-940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2324161" y="1709258"/>
              <a:ext cx="223307" cy="497281"/>
            </a:xfrm>
            <a:custGeom>
              <a:avLst/>
              <a:gdLst/>
              <a:ahLst/>
              <a:cxnLst/>
              <a:rect l="l" t="t" r="r" b="b"/>
              <a:pathLst>
                <a:path w="223307" h="497281">
                  <a:moveTo>
                    <a:pt x="0" y="0"/>
                  </a:moveTo>
                  <a:lnTo>
                    <a:pt x="223307" y="0"/>
                  </a:lnTo>
                  <a:lnTo>
                    <a:pt x="223307" y="497281"/>
                  </a:lnTo>
                  <a:lnTo>
                    <a:pt x="0" y="497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2630972" y="1862238"/>
              <a:ext cx="264627" cy="350649"/>
            </a:xfrm>
            <a:custGeom>
              <a:avLst/>
              <a:gdLst/>
              <a:ahLst/>
              <a:cxnLst/>
              <a:rect l="l" t="t" r="r" b="b"/>
              <a:pathLst>
                <a:path w="264627" h="350649">
                  <a:moveTo>
                    <a:pt x="0" y="0"/>
                  </a:moveTo>
                  <a:lnTo>
                    <a:pt x="264627" y="0"/>
                  </a:lnTo>
                  <a:lnTo>
                    <a:pt x="264627" y="350649"/>
                  </a:lnTo>
                  <a:lnTo>
                    <a:pt x="0" y="350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/>
              <a:stretch>
                <a:fillRect t="-2408" b="-2408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973784" y="1862244"/>
              <a:ext cx="251866" cy="350649"/>
            </a:xfrm>
            <a:custGeom>
              <a:avLst/>
              <a:gdLst/>
              <a:ahLst/>
              <a:cxnLst/>
              <a:rect l="l" t="t" r="r" b="b"/>
              <a:pathLst>
                <a:path w="251866" h="350649">
                  <a:moveTo>
                    <a:pt x="0" y="0"/>
                  </a:moveTo>
                  <a:lnTo>
                    <a:pt x="251866" y="0"/>
                  </a:lnTo>
                  <a:lnTo>
                    <a:pt x="251866" y="350649"/>
                  </a:lnTo>
                  <a:lnTo>
                    <a:pt x="0" y="350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/>
              <a:stretch>
                <a:fillRect l="-119" r="-119"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3298941" y="1715378"/>
              <a:ext cx="71308" cy="489775"/>
            </a:xfrm>
            <a:custGeom>
              <a:avLst/>
              <a:gdLst/>
              <a:ahLst/>
              <a:cxnLst/>
              <a:rect l="l" t="t" r="r" b="b"/>
              <a:pathLst>
                <a:path w="71308" h="489775">
                  <a:moveTo>
                    <a:pt x="0" y="0"/>
                  </a:moveTo>
                  <a:lnTo>
                    <a:pt x="71308" y="0"/>
                  </a:lnTo>
                  <a:lnTo>
                    <a:pt x="71308" y="489775"/>
                  </a:lnTo>
                  <a:lnTo>
                    <a:pt x="0" y="48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3445461" y="1699379"/>
              <a:ext cx="329744" cy="513532"/>
            </a:xfrm>
            <a:custGeom>
              <a:avLst/>
              <a:gdLst/>
              <a:ahLst/>
              <a:cxnLst/>
              <a:rect l="l" t="t" r="r" b="b"/>
              <a:pathLst>
                <a:path w="329744" h="513532">
                  <a:moveTo>
                    <a:pt x="0" y="0"/>
                  </a:moveTo>
                  <a:lnTo>
                    <a:pt x="329744" y="0"/>
                  </a:lnTo>
                  <a:lnTo>
                    <a:pt x="329744" y="513531"/>
                  </a:lnTo>
                  <a:lnTo>
                    <a:pt x="0" y="5135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/>
              <a:stretch>
                <a:fillRect l="-1912" r="-1912"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3860872" y="1862256"/>
              <a:ext cx="278064" cy="342803"/>
            </a:xfrm>
            <a:custGeom>
              <a:avLst/>
              <a:gdLst/>
              <a:ahLst/>
              <a:cxnLst/>
              <a:rect l="l" t="t" r="r" b="b"/>
              <a:pathLst>
                <a:path w="278064" h="342803">
                  <a:moveTo>
                    <a:pt x="0" y="0"/>
                  </a:moveTo>
                  <a:lnTo>
                    <a:pt x="278064" y="0"/>
                  </a:lnTo>
                  <a:lnTo>
                    <a:pt x="278064" y="342803"/>
                  </a:lnTo>
                  <a:lnTo>
                    <a:pt x="0" y="342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/>
              <a:stretch>
                <a:fillRect t="-696" b="-696"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4430720" y="1701971"/>
              <a:ext cx="604164" cy="503106"/>
            </a:xfrm>
            <a:custGeom>
              <a:avLst/>
              <a:gdLst/>
              <a:ahLst/>
              <a:cxnLst/>
              <a:rect l="l" t="t" r="r" b="b"/>
              <a:pathLst>
                <a:path w="604164" h="503106">
                  <a:moveTo>
                    <a:pt x="0" y="0"/>
                  </a:moveTo>
                  <a:lnTo>
                    <a:pt x="604164" y="0"/>
                  </a:lnTo>
                  <a:lnTo>
                    <a:pt x="604164" y="503105"/>
                  </a:lnTo>
                  <a:lnTo>
                    <a:pt x="0" y="503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/>
              <a:stretch>
                <a:fillRect t="-268" b="-268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5111405" y="1862244"/>
              <a:ext cx="251866" cy="350649"/>
            </a:xfrm>
            <a:custGeom>
              <a:avLst/>
              <a:gdLst/>
              <a:ahLst/>
              <a:cxnLst/>
              <a:rect l="l" t="t" r="r" b="b"/>
              <a:pathLst>
                <a:path w="251866" h="350649">
                  <a:moveTo>
                    <a:pt x="0" y="0"/>
                  </a:moveTo>
                  <a:lnTo>
                    <a:pt x="251866" y="0"/>
                  </a:lnTo>
                  <a:lnTo>
                    <a:pt x="251866" y="350649"/>
                  </a:lnTo>
                  <a:lnTo>
                    <a:pt x="0" y="350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2"/>
              <a:stretch>
                <a:fillRect l="-119" r="-119"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5436536" y="1715375"/>
              <a:ext cx="71308" cy="489775"/>
            </a:xfrm>
            <a:custGeom>
              <a:avLst/>
              <a:gdLst/>
              <a:ahLst/>
              <a:cxnLst/>
              <a:rect l="l" t="t" r="r" b="b"/>
              <a:pathLst>
                <a:path w="71308" h="489775">
                  <a:moveTo>
                    <a:pt x="0" y="0"/>
                  </a:moveTo>
                  <a:lnTo>
                    <a:pt x="71308" y="0"/>
                  </a:lnTo>
                  <a:lnTo>
                    <a:pt x="71308" y="489775"/>
                  </a:lnTo>
                  <a:lnTo>
                    <a:pt x="0" y="489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583086" y="1862250"/>
              <a:ext cx="292101" cy="350649"/>
            </a:xfrm>
            <a:custGeom>
              <a:avLst/>
              <a:gdLst/>
              <a:ahLst/>
              <a:cxnLst/>
              <a:rect l="l" t="t" r="r" b="b"/>
              <a:pathLst>
                <a:path w="292101" h="350649">
                  <a:moveTo>
                    <a:pt x="0" y="0"/>
                  </a:moveTo>
                  <a:lnTo>
                    <a:pt x="292100" y="0"/>
                  </a:lnTo>
                  <a:lnTo>
                    <a:pt x="292100" y="350649"/>
                  </a:lnTo>
                  <a:lnTo>
                    <a:pt x="0" y="350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4"/>
              <a:stretch>
                <a:fillRect l="-418" r="-418"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5956312" y="1862256"/>
              <a:ext cx="278064" cy="342803"/>
            </a:xfrm>
            <a:custGeom>
              <a:avLst/>
              <a:gdLst/>
              <a:ahLst/>
              <a:cxnLst/>
              <a:rect l="l" t="t" r="r" b="b"/>
              <a:pathLst>
                <a:path w="278064" h="342803">
                  <a:moveTo>
                    <a:pt x="0" y="0"/>
                  </a:moveTo>
                  <a:lnTo>
                    <a:pt x="278063" y="0"/>
                  </a:lnTo>
                  <a:lnTo>
                    <a:pt x="278063" y="342803"/>
                  </a:lnTo>
                  <a:lnTo>
                    <a:pt x="0" y="342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/>
              <a:stretch>
                <a:fillRect t="-696" b="-696"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6295202" y="1771015"/>
              <a:ext cx="536446" cy="441881"/>
            </a:xfrm>
            <a:custGeom>
              <a:avLst/>
              <a:gdLst/>
              <a:ahLst/>
              <a:cxnLst/>
              <a:rect l="l" t="t" r="r" b="b"/>
              <a:pathLst>
                <a:path w="536446" h="441881">
                  <a:moveTo>
                    <a:pt x="0" y="0"/>
                  </a:moveTo>
                  <a:lnTo>
                    <a:pt x="536446" y="0"/>
                  </a:lnTo>
                  <a:lnTo>
                    <a:pt x="536446" y="441881"/>
                  </a:lnTo>
                  <a:lnTo>
                    <a:pt x="0" y="441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/>
              <a:stretch>
                <a:fillRect l="-485" r="-485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896" y="-640764"/>
            <a:ext cx="18268950" cy="5936722"/>
          </a:xfrm>
          <a:custGeom>
            <a:avLst/>
            <a:gdLst/>
            <a:ahLst/>
            <a:cxnLst/>
            <a:rect l="l" t="t" r="r" b="b"/>
            <a:pathLst>
              <a:path w="18268950" h="5936722">
                <a:moveTo>
                  <a:pt x="0" y="0"/>
                </a:moveTo>
                <a:lnTo>
                  <a:pt x="18268950" y="0"/>
                </a:lnTo>
                <a:lnTo>
                  <a:pt x="18268950" y="5936721"/>
                </a:lnTo>
                <a:lnTo>
                  <a:pt x="0" y="5936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246" b="-4584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4343701"/>
            <a:ext cx="899545" cy="1140253"/>
          </a:xfrm>
          <a:custGeom>
            <a:avLst/>
            <a:gdLst/>
            <a:ahLst/>
            <a:cxnLst/>
            <a:rect l="l" t="t" r="r" b="b"/>
            <a:pathLst>
              <a:path w="899545" h="1140253">
                <a:moveTo>
                  <a:pt x="0" y="0"/>
                </a:moveTo>
                <a:lnTo>
                  <a:pt x="899545" y="0"/>
                </a:lnTo>
                <a:lnTo>
                  <a:pt x="899545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114703" b="-50400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60271" y="6029382"/>
            <a:ext cx="1479493" cy="1479493"/>
          </a:xfrm>
          <a:custGeom>
            <a:avLst/>
            <a:gdLst/>
            <a:ahLst/>
            <a:cxnLst/>
            <a:rect l="l" t="t" r="r" b="b"/>
            <a:pathLst>
              <a:path w="1479493" h="1479493">
                <a:moveTo>
                  <a:pt x="0" y="0"/>
                </a:moveTo>
                <a:lnTo>
                  <a:pt x="1479493" y="0"/>
                </a:lnTo>
                <a:lnTo>
                  <a:pt x="1479493" y="1479493"/>
                </a:lnTo>
                <a:lnTo>
                  <a:pt x="0" y="1479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1051" y="6029382"/>
            <a:ext cx="1588186" cy="1579601"/>
          </a:xfrm>
          <a:custGeom>
            <a:avLst/>
            <a:gdLst/>
            <a:ahLst/>
            <a:cxnLst/>
            <a:rect l="l" t="t" r="r" b="b"/>
            <a:pathLst>
              <a:path w="1588186" h="1579601">
                <a:moveTo>
                  <a:pt x="0" y="0"/>
                </a:moveTo>
                <a:lnTo>
                  <a:pt x="1588185" y="0"/>
                </a:lnTo>
                <a:lnTo>
                  <a:pt x="1588185" y="1579601"/>
                </a:lnTo>
                <a:lnTo>
                  <a:pt x="0" y="157960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60271" y="7870493"/>
            <a:ext cx="1479493" cy="1487159"/>
          </a:xfrm>
          <a:custGeom>
            <a:avLst/>
            <a:gdLst/>
            <a:ahLst/>
            <a:cxnLst/>
            <a:rect l="l" t="t" r="r" b="b"/>
            <a:pathLst>
              <a:path w="1479493" h="1487159">
                <a:moveTo>
                  <a:pt x="0" y="0"/>
                </a:moveTo>
                <a:lnTo>
                  <a:pt x="1479493" y="0"/>
                </a:lnTo>
                <a:lnTo>
                  <a:pt x="1479493" y="1487159"/>
                </a:lnTo>
                <a:lnTo>
                  <a:pt x="0" y="14871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914444" y="8070102"/>
            <a:ext cx="1188198" cy="1188198"/>
          </a:xfrm>
          <a:custGeom>
            <a:avLst/>
            <a:gdLst/>
            <a:ahLst/>
            <a:cxnLst/>
            <a:rect l="l" t="t" r="r" b="b"/>
            <a:pathLst>
              <a:path w="1188198" h="1188198">
                <a:moveTo>
                  <a:pt x="0" y="0"/>
                </a:moveTo>
                <a:lnTo>
                  <a:pt x="1188197" y="0"/>
                </a:lnTo>
                <a:lnTo>
                  <a:pt x="1188197" y="1188198"/>
                </a:lnTo>
                <a:lnTo>
                  <a:pt x="0" y="11881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870725" y="971550"/>
            <a:ext cx="6002891" cy="116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55"/>
              </a:lnSpc>
              <a:spcBef>
                <a:spcPct val="0"/>
              </a:spcBef>
            </a:pPr>
            <a:r>
              <a:rPr lang="en-US" sz="3422" spc="75">
                <a:solidFill>
                  <a:srgbClr val="1D3780"/>
                </a:solidFill>
                <a:latin typeface="League Spartan"/>
              </a:rPr>
              <a:t>¿QUE IMPORTANCIA TIENE LA VENTILACIÓN?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17408" y="6550829"/>
            <a:ext cx="5877734" cy="3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1"/>
              </a:lnSpc>
              <a:spcBef>
                <a:spcPct val="0"/>
              </a:spcBef>
            </a:pPr>
            <a:r>
              <a:rPr lang="en-US" sz="2420" u="none" strike="noStrike" spc="53">
                <a:solidFill>
                  <a:srgbClr val="1D3780"/>
                </a:solidFill>
                <a:latin typeface="League Spartan"/>
              </a:rPr>
              <a:t>CONTROL DE HUMEDAD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25858" y="6550829"/>
            <a:ext cx="5240742" cy="3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1"/>
              </a:lnSpc>
              <a:spcBef>
                <a:spcPct val="0"/>
              </a:spcBef>
            </a:pPr>
            <a:r>
              <a:rPr lang="en-US" sz="2420" spc="53">
                <a:solidFill>
                  <a:srgbClr val="1D3780"/>
                </a:solidFill>
                <a:latin typeface="League Spartan"/>
              </a:rPr>
              <a:t>DISMINUCIÓN DE PATÓGENOS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7629" y="8356563"/>
            <a:ext cx="5397211" cy="80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1"/>
              </a:lnSpc>
              <a:spcBef>
                <a:spcPct val="0"/>
              </a:spcBef>
            </a:pPr>
            <a:r>
              <a:rPr lang="en-US" sz="2420" spc="53">
                <a:solidFill>
                  <a:srgbClr val="1D3780"/>
                </a:solidFill>
                <a:latin typeface="League Spartan"/>
              </a:rPr>
              <a:t>CONTROL DE CONCENTRACIÓN DE GASES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495461" y="8356563"/>
            <a:ext cx="5240742" cy="808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1"/>
              </a:lnSpc>
              <a:spcBef>
                <a:spcPct val="0"/>
              </a:spcBef>
            </a:pPr>
            <a:r>
              <a:rPr lang="en-US" sz="2420" spc="53">
                <a:solidFill>
                  <a:srgbClr val="1D3780"/>
                </a:solidFill>
                <a:latin typeface="League Spartan"/>
              </a:rPr>
              <a:t>MANTENER UNA BUENA CALIDAD DEL AIRE INTERIOR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2" r="-6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40" b="-44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27" r="-32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8" b="-92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328484"/>
            <a:ext cx="9496658" cy="1140253"/>
          </a:xfrm>
          <a:custGeom>
            <a:avLst/>
            <a:gdLst/>
            <a:ahLst/>
            <a:cxnLst/>
            <a:rect l="l" t="t" r="r" b="b"/>
            <a:pathLst>
              <a:path w="9496658" h="1140253">
                <a:moveTo>
                  <a:pt x="0" y="0"/>
                </a:moveTo>
                <a:lnTo>
                  <a:pt x="9496658" y="0"/>
                </a:lnTo>
                <a:lnTo>
                  <a:pt x="9496658" y="1140253"/>
                </a:lnTo>
                <a:lnTo>
                  <a:pt x="0" y="1140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5059" b="-504006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857255" y="9383339"/>
            <a:ext cx="2794681" cy="367432"/>
            <a:chOff x="0" y="0"/>
            <a:chExt cx="736048" cy="967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048" cy="96772"/>
            </a:xfrm>
            <a:custGeom>
              <a:avLst/>
              <a:gdLst/>
              <a:ahLst/>
              <a:cxnLst/>
              <a:rect l="l" t="t" r="r" b="b"/>
              <a:pathLst>
                <a:path w="736048" h="96772">
                  <a:moveTo>
                    <a:pt x="0" y="0"/>
                  </a:moveTo>
                  <a:lnTo>
                    <a:pt x="736048" y="0"/>
                  </a:lnTo>
                  <a:lnTo>
                    <a:pt x="736048" y="96772"/>
                  </a:lnTo>
                  <a:lnTo>
                    <a:pt x="0" y="9677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08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643101" y="7343397"/>
            <a:ext cx="1467465" cy="752014"/>
            <a:chOff x="0" y="0"/>
            <a:chExt cx="386493" cy="198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6493" cy="198061"/>
            </a:xfrm>
            <a:custGeom>
              <a:avLst/>
              <a:gdLst/>
              <a:ahLst/>
              <a:cxnLst/>
              <a:rect l="l" t="t" r="r" b="b"/>
              <a:pathLst>
                <a:path w="386493" h="198061">
                  <a:moveTo>
                    <a:pt x="0" y="0"/>
                  </a:moveTo>
                  <a:lnTo>
                    <a:pt x="386493" y="0"/>
                  </a:lnTo>
                  <a:lnTo>
                    <a:pt x="386493" y="198061"/>
                  </a:lnTo>
                  <a:lnTo>
                    <a:pt x="0" y="19806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739054" y="1327010"/>
            <a:ext cx="5736057" cy="0"/>
          </a:xfrm>
          <a:prstGeom prst="line">
            <a:avLst/>
          </a:prstGeom>
          <a:ln w="28575" cap="rnd">
            <a:solidFill>
              <a:srgbClr val="C050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028700" y="3947040"/>
            <a:ext cx="4745739" cy="3185398"/>
          </a:xfrm>
          <a:custGeom>
            <a:avLst/>
            <a:gdLst/>
            <a:ahLst/>
            <a:cxnLst/>
            <a:rect l="l" t="t" r="r" b="b"/>
            <a:pathLst>
              <a:path w="4745739" h="3185398">
                <a:moveTo>
                  <a:pt x="0" y="0"/>
                </a:moveTo>
                <a:lnTo>
                  <a:pt x="4745739" y="0"/>
                </a:lnTo>
                <a:lnTo>
                  <a:pt x="4745739" y="3185398"/>
                </a:lnTo>
                <a:lnTo>
                  <a:pt x="0" y="3185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821731" y="3790091"/>
            <a:ext cx="3499296" cy="3499296"/>
          </a:xfrm>
          <a:custGeom>
            <a:avLst/>
            <a:gdLst/>
            <a:ahLst/>
            <a:cxnLst/>
            <a:rect l="l" t="t" r="r" b="b"/>
            <a:pathLst>
              <a:path w="3499296" h="3499296">
                <a:moveTo>
                  <a:pt x="0" y="0"/>
                </a:moveTo>
                <a:lnTo>
                  <a:pt x="3499297" y="0"/>
                </a:lnTo>
                <a:lnTo>
                  <a:pt x="3499297" y="3499296"/>
                </a:lnTo>
                <a:lnTo>
                  <a:pt x="0" y="34992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988" y="4062420"/>
            <a:ext cx="3649198" cy="3124673"/>
          </a:xfrm>
          <a:custGeom>
            <a:avLst/>
            <a:gdLst/>
            <a:ahLst/>
            <a:cxnLst/>
            <a:rect l="l" t="t" r="r" b="b"/>
            <a:pathLst>
              <a:path w="3649198" h="3124673">
                <a:moveTo>
                  <a:pt x="0" y="0"/>
                </a:moveTo>
                <a:lnTo>
                  <a:pt x="3649198" y="0"/>
                </a:lnTo>
                <a:lnTo>
                  <a:pt x="3649198" y="3124673"/>
                </a:lnTo>
                <a:lnTo>
                  <a:pt x="0" y="31246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-2547955" y="554177"/>
            <a:ext cx="13168334" cy="65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spc="86">
                <a:solidFill>
                  <a:srgbClr val="1D3780"/>
                </a:solidFill>
                <a:latin typeface="League Spartan"/>
              </a:rPr>
              <a:t>ENVOLVENTES EFICIENTE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322390" y="3568408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 dirty="0">
                <a:solidFill>
                  <a:srgbClr val="1D3780"/>
                </a:solidFill>
                <a:latin typeface="Open Sans Bold"/>
              </a:rPr>
              <a:t>AISLACIÓN TÉRMICA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42054" y="3552380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1D3780"/>
                </a:solidFill>
                <a:latin typeface="Open Sans Bold"/>
              </a:rPr>
              <a:t>MEJORAMIENTO DE VENTANA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42598" y="3568408"/>
            <a:ext cx="9123978" cy="40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7"/>
              </a:lnSpc>
            </a:pPr>
            <a:r>
              <a:rPr lang="en-US" sz="2419">
                <a:solidFill>
                  <a:srgbClr val="1D3780"/>
                </a:solidFill>
                <a:latin typeface="Open Sans Bold"/>
              </a:rPr>
              <a:t>HERMETICIDAD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26115" y="5130071"/>
            <a:ext cx="6242949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3105453" y="3587037"/>
            <a:ext cx="301767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4476982" y="6615096"/>
            <a:ext cx="301767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1733923" y="6604713"/>
            <a:ext cx="3017676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0752455" y="8547634"/>
            <a:ext cx="607449" cy="654050"/>
          </a:xfrm>
          <a:custGeom>
            <a:avLst/>
            <a:gdLst/>
            <a:ahLst/>
            <a:cxnLst/>
            <a:rect l="l" t="t" r="r" b="b"/>
            <a:pathLst>
              <a:path w="607449" h="654050">
                <a:moveTo>
                  <a:pt x="0" y="0"/>
                </a:moveTo>
                <a:lnTo>
                  <a:pt x="607449" y="0"/>
                </a:lnTo>
                <a:lnTo>
                  <a:pt x="607449" y="654050"/>
                </a:lnTo>
                <a:lnTo>
                  <a:pt x="0" y="654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7119" y="2139253"/>
            <a:ext cx="3040551" cy="3004247"/>
          </a:xfrm>
          <a:custGeom>
            <a:avLst/>
            <a:gdLst/>
            <a:ahLst/>
            <a:cxnLst/>
            <a:rect l="l" t="t" r="r" b="b"/>
            <a:pathLst>
              <a:path w="3040551" h="3004247">
                <a:moveTo>
                  <a:pt x="0" y="0"/>
                </a:moveTo>
                <a:lnTo>
                  <a:pt x="3040551" y="0"/>
                </a:lnTo>
                <a:lnTo>
                  <a:pt x="3040551" y="3004247"/>
                </a:lnTo>
                <a:lnTo>
                  <a:pt x="0" y="30042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669" t="-2771" r="-1650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6115" y="5360418"/>
            <a:ext cx="3484796" cy="3514241"/>
          </a:xfrm>
          <a:custGeom>
            <a:avLst/>
            <a:gdLst/>
            <a:ahLst/>
            <a:cxnLst/>
            <a:rect l="l" t="t" r="r" b="b"/>
            <a:pathLst>
              <a:path w="3484796" h="3514241">
                <a:moveTo>
                  <a:pt x="0" y="0"/>
                </a:moveTo>
                <a:lnTo>
                  <a:pt x="3484796" y="0"/>
                </a:lnTo>
                <a:lnTo>
                  <a:pt x="3484796" y="3514241"/>
                </a:lnTo>
                <a:lnTo>
                  <a:pt x="0" y="3514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5159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40911" y="2139253"/>
            <a:ext cx="2985069" cy="3004247"/>
          </a:xfrm>
          <a:custGeom>
            <a:avLst/>
            <a:gdLst/>
            <a:ahLst/>
            <a:cxnLst/>
            <a:rect l="l" t="t" r="r" b="b"/>
            <a:pathLst>
              <a:path w="2985069" h="3004247">
                <a:moveTo>
                  <a:pt x="0" y="0"/>
                </a:moveTo>
                <a:lnTo>
                  <a:pt x="2985068" y="0"/>
                </a:lnTo>
                <a:lnTo>
                  <a:pt x="2985068" y="3004247"/>
                </a:lnTo>
                <a:lnTo>
                  <a:pt x="0" y="30042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5127" b="-407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70457" y="5360418"/>
            <a:ext cx="3628565" cy="3514241"/>
          </a:xfrm>
          <a:custGeom>
            <a:avLst/>
            <a:gdLst/>
            <a:ahLst/>
            <a:cxnLst/>
            <a:rect l="l" t="t" r="r" b="b"/>
            <a:pathLst>
              <a:path w="3628565" h="3514241">
                <a:moveTo>
                  <a:pt x="0" y="0"/>
                </a:moveTo>
                <a:lnTo>
                  <a:pt x="3628565" y="0"/>
                </a:lnTo>
                <a:lnTo>
                  <a:pt x="3628565" y="3514241"/>
                </a:lnTo>
                <a:lnTo>
                  <a:pt x="0" y="3514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306" r="-330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705340" y="2399866"/>
            <a:ext cx="7255858" cy="65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31"/>
              </a:lnSpc>
              <a:spcBef>
                <a:spcPct val="0"/>
              </a:spcBef>
            </a:pPr>
            <a:r>
              <a:rPr lang="en-US" sz="3920" u="none" strike="noStrike" spc="86" dirty="0">
                <a:solidFill>
                  <a:srgbClr val="1D3780"/>
                </a:solidFill>
                <a:latin typeface="League Spartan"/>
              </a:rPr>
              <a:t>RIESGOS AL NO VENTILAR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23234" y="3587037"/>
            <a:ext cx="7637964" cy="311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738" lvl="1" indent="-241869" algn="just">
              <a:lnSpc>
                <a:spcPts val="3136"/>
              </a:lnSpc>
              <a:buFont typeface="Arial"/>
              <a:buChar char="•"/>
            </a:pPr>
            <a:r>
              <a:rPr lang="en-US" sz="2240">
                <a:solidFill>
                  <a:srgbClr val="000000"/>
                </a:solidFill>
                <a:latin typeface="Open Sans Light"/>
              </a:rPr>
              <a:t>La consecuencia principal</a:t>
            </a:r>
            <a:r>
              <a:rPr lang="en-US" sz="2240" u="none" strike="noStrike">
                <a:solidFill>
                  <a:srgbClr val="000000"/>
                </a:solidFill>
                <a:latin typeface="Open Sans Light"/>
              </a:rPr>
              <a:t> de una mala ventilación, es la condensación que se produce al interior de las viviendas. </a:t>
            </a:r>
          </a:p>
          <a:p>
            <a:pPr marL="483738" lvl="1" indent="-241869" algn="just">
              <a:lnSpc>
                <a:spcPts val="3136"/>
              </a:lnSpc>
              <a:buFont typeface="Arial"/>
              <a:buChar char="•"/>
            </a:pPr>
            <a:r>
              <a:rPr lang="en-US" sz="2240" u="none" strike="noStrike">
                <a:solidFill>
                  <a:srgbClr val="000000"/>
                </a:solidFill>
                <a:latin typeface="Open Sans Light"/>
              </a:rPr>
              <a:t>Este fenómeno es un cambio de estado de la materia que se transforma de gas a líquido.</a:t>
            </a:r>
          </a:p>
          <a:p>
            <a:pPr marL="483738" lvl="1" indent="-241869" algn="just">
              <a:lnSpc>
                <a:spcPts val="3136"/>
              </a:lnSpc>
              <a:buFont typeface="Arial"/>
              <a:buChar char="•"/>
            </a:pPr>
            <a:r>
              <a:rPr lang="en-US" sz="2240" u="none" strike="noStrike">
                <a:solidFill>
                  <a:srgbClr val="000000"/>
                </a:solidFill>
                <a:latin typeface="Open Sans Light"/>
              </a:rPr>
              <a:t>Sucede cuando la temperatura de la superficie contra la que choca el vapor de agua, que está en el aire, es inferior al punto de rocío del ambiente.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30495" y="8519059"/>
            <a:ext cx="5677998" cy="95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6"/>
              </a:lnSpc>
            </a:pPr>
            <a:r>
              <a:rPr lang="en-US" sz="1840" u="none" strike="noStrike">
                <a:solidFill>
                  <a:srgbClr val="000000"/>
                </a:solidFill>
                <a:latin typeface="Open Sans Light"/>
              </a:rPr>
              <a:t>La humedad dentro de la vivienda tiene graves consecuencias en la salud de las personas y estructuras de las viviendas</a:t>
            </a:r>
          </a:p>
        </p:txBody>
      </p:sp>
      <p:sp>
        <p:nvSpPr>
          <p:cNvPr id="14" name="Freeform 14"/>
          <p:cNvSpPr/>
          <p:nvPr/>
        </p:nvSpPr>
        <p:spPr>
          <a:xfrm>
            <a:off x="18052349" y="0"/>
            <a:ext cx="240497" cy="9778670"/>
          </a:xfrm>
          <a:custGeom>
            <a:avLst/>
            <a:gdLst/>
            <a:ahLst/>
            <a:cxnLst/>
            <a:rect l="l" t="t" r="r" b="b"/>
            <a:pathLst>
              <a:path w="240497" h="9778670">
                <a:moveTo>
                  <a:pt x="0" y="0"/>
                </a:moveTo>
                <a:lnTo>
                  <a:pt x="240497" y="0"/>
                </a:lnTo>
                <a:lnTo>
                  <a:pt x="240497" y="9778670"/>
                </a:lnTo>
                <a:lnTo>
                  <a:pt x="0" y="9778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9778132"/>
            <a:ext cx="18292643" cy="547851"/>
          </a:xfrm>
          <a:custGeom>
            <a:avLst/>
            <a:gdLst/>
            <a:ahLst/>
            <a:cxnLst/>
            <a:rect l="l" t="t" r="r" b="b"/>
            <a:pathLst>
              <a:path w="18292643" h="547851">
                <a:moveTo>
                  <a:pt x="0" y="0"/>
                </a:moveTo>
                <a:lnTo>
                  <a:pt x="18292643" y="0"/>
                </a:lnTo>
                <a:lnTo>
                  <a:pt x="18292643" y="547850"/>
                </a:lnTo>
                <a:lnTo>
                  <a:pt x="0" y="547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579402" y="9920950"/>
            <a:ext cx="187198" cy="277676"/>
          </a:xfrm>
          <a:custGeom>
            <a:avLst/>
            <a:gdLst/>
            <a:ahLst/>
            <a:cxnLst/>
            <a:rect l="l" t="t" r="r" b="b"/>
            <a:pathLst>
              <a:path w="187198" h="277676">
                <a:moveTo>
                  <a:pt x="0" y="0"/>
                </a:moveTo>
                <a:lnTo>
                  <a:pt x="187198" y="0"/>
                </a:lnTo>
                <a:lnTo>
                  <a:pt x="187198" y="277676"/>
                </a:lnTo>
                <a:lnTo>
                  <a:pt x="0" y="277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2" r="-62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811830" y="9916263"/>
            <a:ext cx="298736" cy="282356"/>
          </a:xfrm>
          <a:custGeom>
            <a:avLst/>
            <a:gdLst/>
            <a:ahLst/>
            <a:cxnLst/>
            <a:rect l="l" t="t" r="r" b="b"/>
            <a:pathLst>
              <a:path w="298736" h="282356">
                <a:moveTo>
                  <a:pt x="0" y="0"/>
                </a:moveTo>
                <a:lnTo>
                  <a:pt x="298736" y="0"/>
                </a:lnTo>
                <a:lnTo>
                  <a:pt x="298736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440" b="-4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158136" y="9920950"/>
            <a:ext cx="250357" cy="272997"/>
          </a:xfrm>
          <a:custGeom>
            <a:avLst/>
            <a:gdLst/>
            <a:ahLst/>
            <a:cxnLst/>
            <a:rect l="l" t="t" r="r" b="b"/>
            <a:pathLst>
              <a:path w="250357" h="272997">
                <a:moveTo>
                  <a:pt x="0" y="0"/>
                </a:moveTo>
                <a:lnTo>
                  <a:pt x="250358" y="0"/>
                </a:lnTo>
                <a:lnTo>
                  <a:pt x="250358" y="272997"/>
                </a:lnTo>
                <a:lnTo>
                  <a:pt x="0" y="2729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327" r="-32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437362" y="9916269"/>
            <a:ext cx="540130" cy="282356"/>
          </a:xfrm>
          <a:custGeom>
            <a:avLst/>
            <a:gdLst/>
            <a:ahLst/>
            <a:cxnLst/>
            <a:rect l="l" t="t" r="r" b="b"/>
            <a:pathLst>
              <a:path w="540130" h="282356">
                <a:moveTo>
                  <a:pt x="0" y="0"/>
                </a:moveTo>
                <a:lnTo>
                  <a:pt x="540130" y="0"/>
                </a:lnTo>
                <a:lnTo>
                  <a:pt x="540130" y="282356"/>
                </a:lnTo>
                <a:lnTo>
                  <a:pt x="0" y="282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28" b="-92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809</Words>
  <Application>Microsoft Office PowerPoint</Application>
  <PresentationFormat>Personalizado</PresentationFormat>
  <Paragraphs>184</Paragraphs>
  <Slides>27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League Spartan</vt:lpstr>
      <vt:lpstr>Arial</vt:lpstr>
      <vt:lpstr>Arimo Bold</vt:lpstr>
      <vt:lpstr>Calibri</vt:lpstr>
      <vt:lpstr>Open Sans</vt:lpstr>
      <vt:lpstr>Open Sans Bold</vt:lpstr>
      <vt:lpstr>Glacial Indifference</vt:lpstr>
      <vt:lpstr>Open Sans Light</vt:lpstr>
      <vt:lpstr>Montserrat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CONSTRUCCIÓN MODULAR SUSTENTABLE - CCHC LA SERENA</dc:title>
  <dc:creator>Giselle Oyarce R</dc:creator>
  <cp:lastModifiedBy>Giselle Oyarce R</cp:lastModifiedBy>
  <cp:revision>4</cp:revision>
  <dcterms:created xsi:type="dcterms:W3CDTF">2006-08-16T00:00:00Z</dcterms:created>
  <dcterms:modified xsi:type="dcterms:W3CDTF">2023-11-21T21:00:25Z</dcterms:modified>
  <dc:identifier>DAFrjDC9Ki4</dc:identifier>
</cp:coreProperties>
</file>